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media/image27.png" ContentType="image/png"/>
  <Override PartName="/ppt/media/image22.png" ContentType="image/png"/>
  <Override PartName="/ppt/media/image21.jpeg" ContentType="image/jpeg"/>
  <Override PartName="/ppt/media/image29.png" ContentType="image/png"/>
  <Override PartName="/ppt/media/image20.jpeg" ContentType="image/jpeg"/>
  <Override PartName="/ppt/media/image19.jpeg" ContentType="image/jpeg"/>
  <Override PartName="/ppt/media/image25.png" ContentType="image/png"/>
  <Override PartName="/ppt/media/image34.jpeg" ContentType="image/jpeg"/>
  <Override PartName="/ppt/media/image12.jpeg" ContentType="image/jpeg"/>
  <Override PartName="/ppt/media/image9.png" ContentType="image/png"/>
  <Override PartName="/ppt/media/image10.png" ContentType="image/png"/>
  <Override PartName="/ppt/media/image35.jpeg" ContentType="image/jpeg"/>
  <Override PartName="/ppt/media/image7.jpeg" ContentType="image/jpeg"/>
  <Override PartName="/ppt/media/image28.png" ContentType="image/png"/>
  <Override PartName="/ppt/media/image8.jpeg" ContentType="image/jpeg"/>
  <Override PartName="/ppt/media/image30.jpeg" ContentType="image/jpeg"/>
  <Override PartName="/ppt/media/image3.jpeg" ContentType="image/jpeg"/>
  <Override PartName="/ppt/media/image31.jpeg" ContentType="image/jpeg"/>
  <Override PartName="/ppt/media/image4.jpeg" ContentType="image/jpeg"/>
  <Override PartName="/ppt/media/image32.jpeg" ContentType="image/jpeg"/>
  <Override PartName="/ppt/media/image5.jpeg" ContentType="image/jpeg"/>
  <Override PartName="/ppt/media/image26.jpeg" ContentType="image/jpeg"/>
  <Override PartName="/ppt/media/image13.jpeg" ContentType="image/jpeg"/>
  <Override PartName="/ppt/media/image33.png" ContentType="image/png"/>
  <Override PartName="/ppt/media/image6.png" ContentType="image/png"/>
  <Override PartName="/ppt/media/image36.jpeg" ContentType="image/jpeg"/>
  <Override PartName="/ppt/media/image2.jpeg" ContentType="image/jpeg"/>
  <Override PartName="/ppt/media/image23.jpeg" ContentType="image/jpeg"/>
  <Override PartName="/ppt/media/image1.png" ContentType="image/png"/>
  <Override PartName="/ppt/media/image11.jpeg" ContentType="image/jpeg"/>
  <Override PartName="/ppt/media/image24.png" ContentType="image/png"/>
  <Override PartName="/ppt/media/image14.png" ContentType="image/png"/>
  <Override PartName="/ppt/media/image15.jpeg" ContentType="image/jpeg"/>
  <Override PartName="/ppt/media/image16.jpeg" ContentType="image/jpeg"/>
  <Override PartName="/ppt/media/image17.jpeg" ContentType="image/jpeg"/>
  <Override PartName="/ppt/media/image18.jpeg" ContentType="image/jpeg"/>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4.xml" ContentType="application/vnd.openxmlformats-officedocument.presentationml.slide+xml"/>
  <Override PartName="/ppt/slides/slide3.xml" ContentType="application/vnd.openxmlformats-officedocument.presentationml.slide+xml"/>
  <Override PartName="/ppt/slides/slide2.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_rels/slide1.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20.xml.rels" ContentType="application/vnd.openxmlformats-package.relationships+xml"/>
  <Override PartName="/ppt/slides/_rels/slide2.xml.rels" ContentType="application/vnd.openxmlformats-package.relationships+xml"/>
  <Override PartName="/ppt/slides/_rels/slide19.xml.rels" ContentType="application/vnd.openxmlformats-package.relationships+xml"/>
  <Override PartName="/ppt/slides/_rels/slide21.xml.rels" ContentType="application/vnd.openxmlformats-package.relationships+xml"/>
  <Override PartName="/ppt/slides/_rels/slide3.xml.rels" ContentType="application/vnd.openxmlformats-package.relationships+xml"/>
  <Override PartName="/ppt/slides/_rels/slide22.xml.rels" ContentType="application/vnd.openxmlformats-package.relationships+xml"/>
  <Override PartName="/ppt/slides/_rels/slide23.xml.rels" ContentType="application/vnd.openxmlformats-package.relationships+xml"/>
  <Override PartName="/ppt/slides/_rels/slide14.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5.xml.rels" ContentType="application/vnd.openxmlformats-package.relationships+xml"/>
  <Override PartName="/ppt/slides/_rels/slide9.xml.rels" ContentType="application/vnd.openxmlformats-package.relationships+xml"/>
  <Override PartName="/ppt/slides/_rels/slide25.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24.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51435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Relationship Id="rId24" Type="http://schemas.openxmlformats.org/officeDocument/2006/relationships/slide" Target="slides/slide21.xml"/><Relationship Id="rId25" Type="http://schemas.openxmlformats.org/officeDocument/2006/relationships/slide" Target="slides/slide22.xml"/><Relationship Id="rId26" Type="http://schemas.openxmlformats.org/officeDocument/2006/relationships/slide" Target="slides/slide23.xml"/><Relationship Id="rId27" Type="http://schemas.openxmlformats.org/officeDocument/2006/relationships/slide" Target="slides/slide24.xml"/><Relationship Id="rId28" Type="http://schemas.openxmlformats.org/officeDocument/2006/relationships/slide" Target="slides/slide25.xml"/>
</Relationships>
</file>

<file path=ppt/media/image1.png>
</file>

<file path=ppt/media/image10.pn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png>
</file>

<file path=ppt/media/image23.jpeg>
</file>

<file path=ppt/media/image24.png>
</file>

<file path=ppt/media/image25.png>
</file>

<file path=ppt/media/image26.jpeg>
</file>

<file path=ppt/media/image27.png>
</file>

<file path=ppt/media/image28.png>
</file>

<file path=ppt/media/image29.png>
</file>

<file path=ppt/media/image3.jpeg>
</file>

<file path=ppt/media/image30.jpeg>
</file>

<file path=ppt/media/image31.jpeg>
</file>

<file path=ppt/media/image32.jpeg>
</file>

<file path=ppt/media/image33.png>
</file>

<file path=ppt/media/image34.jpeg>
</file>

<file path=ppt/media/image35.jpeg>
</file>

<file path=ppt/media/image36.jpeg>
</file>

<file path=ppt/media/image4.jpeg>
</file>

<file path=ppt/media/image5.jpeg>
</file>

<file path=ppt/media/image6.png>
</file>

<file path=ppt/media/image7.jpeg>
</file>

<file path=ppt/media/image8.jpe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6"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27"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9"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0"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1"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2"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34"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5"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6"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7"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8"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39"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3"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5"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47"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48"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52"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53"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54"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5" name="PlaceHolder 2"/>
          <p:cNvSpPr>
            <a:spLocks noGrp="1"/>
          </p:cNvSpPr>
          <p:nvPr>
            <p:ph type="subTitle"/>
          </p:nvPr>
        </p:nvSpPr>
        <p:spPr>
          <a:xfrm>
            <a:off x="457200" y="1203480"/>
            <a:ext cx="8229240" cy="298296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56"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57"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58"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60"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61"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62"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64" name="PlaceHolder 2"/>
          <p:cNvSpPr>
            <a:spLocks noGrp="1"/>
          </p:cNvSpPr>
          <p:nvPr>
            <p:ph type="body"/>
          </p:nvPr>
        </p:nvSpPr>
        <p:spPr>
          <a:xfrm>
            <a:off x="457200" y="120348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65" name="PlaceHolder 3"/>
          <p:cNvSpPr>
            <a:spLocks noGrp="1"/>
          </p:cNvSpPr>
          <p:nvPr>
            <p:ph type="body"/>
          </p:nvPr>
        </p:nvSpPr>
        <p:spPr>
          <a:xfrm>
            <a:off x="457200" y="276192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67"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68"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69"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0" name="PlaceHolder 5"/>
          <p:cNvSpPr>
            <a:spLocks noGrp="1"/>
          </p:cNvSpPr>
          <p:nvPr>
            <p:ph type="body"/>
          </p:nvPr>
        </p:nvSpPr>
        <p:spPr>
          <a:xfrm>
            <a:off x="467424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72" name="PlaceHolder 2"/>
          <p:cNvSpPr>
            <a:spLocks noGrp="1"/>
          </p:cNvSpPr>
          <p:nvPr>
            <p:ph type="body"/>
          </p:nvPr>
        </p:nvSpPr>
        <p:spPr>
          <a:xfrm>
            <a:off x="45720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3" name="PlaceHolder 3"/>
          <p:cNvSpPr>
            <a:spLocks noGrp="1"/>
          </p:cNvSpPr>
          <p:nvPr>
            <p:ph type="body"/>
          </p:nvPr>
        </p:nvSpPr>
        <p:spPr>
          <a:xfrm>
            <a:off x="323964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4" name="PlaceHolder 4"/>
          <p:cNvSpPr>
            <a:spLocks noGrp="1"/>
          </p:cNvSpPr>
          <p:nvPr>
            <p:ph type="body"/>
          </p:nvPr>
        </p:nvSpPr>
        <p:spPr>
          <a:xfrm>
            <a:off x="6022080" y="120348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5" name="PlaceHolder 5"/>
          <p:cNvSpPr>
            <a:spLocks noGrp="1"/>
          </p:cNvSpPr>
          <p:nvPr>
            <p:ph type="body"/>
          </p:nvPr>
        </p:nvSpPr>
        <p:spPr>
          <a:xfrm>
            <a:off x="45720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6" name="PlaceHolder 6"/>
          <p:cNvSpPr>
            <a:spLocks noGrp="1"/>
          </p:cNvSpPr>
          <p:nvPr>
            <p:ph type="body"/>
          </p:nvPr>
        </p:nvSpPr>
        <p:spPr>
          <a:xfrm>
            <a:off x="323964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77" name="PlaceHolder 7"/>
          <p:cNvSpPr>
            <a:spLocks noGrp="1"/>
          </p:cNvSpPr>
          <p:nvPr>
            <p:ph type="body"/>
          </p:nvPr>
        </p:nvSpPr>
        <p:spPr>
          <a:xfrm>
            <a:off x="6022080" y="2761920"/>
            <a:ext cx="26496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7" name="PlaceHolder 2"/>
          <p:cNvSpPr>
            <a:spLocks noGrp="1"/>
          </p:cNvSpPr>
          <p:nvPr>
            <p:ph type="body"/>
          </p:nvPr>
        </p:nvSpPr>
        <p:spPr>
          <a:xfrm>
            <a:off x="457200" y="1203480"/>
            <a:ext cx="8229240" cy="298296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9"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10"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2" name="PlaceHolder 1"/>
          <p:cNvSpPr>
            <a:spLocks noGrp="1"/>
          </p:cNvSpPr>
          <p:nvPr>
            <p:ph type="subTitle"/>
          </p:nvPr>
        </p:nvSpPr>
        <p:spPr>
          <a:xfrm>
            <a:off x="457200" y="205200"/>
            <a:ext cx="8229240" cy="3981240"/>
          </a:xfrm>
          <a:prstGeom prst="rect">
            <a:avLst/>
          </a:prstGeom>
        </p:spPr>
        <p:txBody>
          <a:bodyPr lIns="0" rIns="0" tIns="0" bIns="0" anchor="ctr">
            <a:noAutofit/>
          </a:bodyPr>
          <a:p>
            <a:pPr algn="ctr"/>
            <a:endParaRPr b="0" lang="pt-BR"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4"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15" name="PlaceHolder 3"/>
          <p:cNvSpPr>
            <a:spLocks noGrp="1"/>
          </p:cNvSpPr>
          <p:nvPr>
            <p:ph type="body"/>
          </p:nvPr>
        </p:nvSpPr>
        <p:spPr>
          <a:xfrm>
            <a:off x="467424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16" name="PlaceHolder 4"/>
          <p:cNvSpPr>
            <a:spLocks noGrp="1"/>
          </p:cNvSpPr>
          <p:nvPr>
            <p:ph type="body"/>
          </p:nvPr>
        </p:nvSpPr>
        <p:spPr>
          <a:xfrm>
            <a:off x="45720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7"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18" name="PlaceHolder 2"/>
          <p:cNvSpPr>
            <a:spLocks noGrp="1"/>
          </p:cNvSpPr>
          <p:nvPr>
            <p:ph type="body"/>
          </p:nvPr>
        </p:nvSpPr>
        <p:spPr>
          <a:xfrm>
            <a:off x="457200" y="1203480"/>
            <a:ext cx="4015800" cy="2982960"/>
          </a:xfrm>
          <a:prstGeom prst="rect">
            <a:avLst/>
          </a:prstGeom>
        </p:spPr>
        <p:txBody>
          <a:bodyPr lIns="0" rIns="0" tIns="0" bIns="0">
            <a:normAutofit/>
          </a:bodyPr>
          <a:p>
            <a:endParaRPr b="0" lang="pt-BR" sz="1400" spc="-1" strike="noStrike">
              <a:solidFill>
                <a:srgbClr val="000000"/>
              </a:solidFill>
              <a:latin typeface="Arial"/>
            </a:endParaRPr>
          </a:p>
        </p:txBody>
      </p:sp>
      <p:sp>
        <p:nvSpPr>
          <p:cNvPr id="19"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20" name="PlaceHolder 4"/>
          <p:cNvSpPr>
            <a:spLocks noGrp="1"/>
          </p:cNvSpPr>
          <p:nvPr>
            <p:ph type="body"/>
          </p:nvPr>
        </p:nvSpPr>
        <p:spPr>
          <a:xfrm>
            <a:off x="4674240" y="276192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1" name="PlaceHolder 1"/>
          <p:cNvSpPr>
            <a:spLocks noGrp="1"/>
          </p:cNvSpPr>
          <p:nvPr>
            <p:ph type="title"/>
          </p:nvPr>
        </p:nvSpPr>
        <p:spPr>
          <a:xfrm>
            <a:off x="457200" y="205200"/>
            <a:ext cx="8229240" cy="858600"/>
          </a:xfrm>
          <a:prstGeom prst="rect">
            <a:avLst/>
          </a:prstGeom>
        </p:spPr>
        <p:txBody>
          <a:bodyPr lIns="0" rIns="0" tIns="0" bIns="0" anchor="ctr">
            <a:noAutofit/>
          </a:bodyPr>
          <a:p>
            <a:endParaRPr b="0" lang="pt-BR" sz="1400" spc="-1" strike="noStrike">
              <a:solidFill>
                <a:srgbClr val="000000"/>
              </a:solidFill>
              <a:latin typeface="Arial"/>
            </a:endParaRPr>
          </a:p>
        </p:txBody>
      </p:sp>
      <p:sp>
        <p:nvSpPr>
          <p:cNvPr id="22" name="PlaceHolder 2"/>
          <p:cNvSpPr>
            <a:spLocks noGrp="1"/>
          </p:cNvSpPr>
          <p:nvPr>
            <p:ph type="body"/>
          </p:nvPr>
        </p:nvSpPr>
        <p:spPr>
          <a:xfrm>
            <a:off x="45720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23" name="PlaceHolder 3"/>
          <p:cNvSpPr>
            <a:spLocks noGrp="1"/>
          </p:cNvSpPr>
          <p:nvPr>
            <p:ph type="body"/>
          </p:nvPr>
        </p:nvSpPr>
        <p:spPr>
          <a:xfrm>
            <a:off x="4674240" y="1203480"/>
            <a:ext cx="4015800" cy="1422720"/>
          </a:xfrm>
          <a:prstGeom prst="rect">
            <a:avLst/>
          </a:prstGeom>
        </p:spPr>
        <p:txBody>
          <a:bodyPr lIns="0" rIns="0" tIns="0" bIns="0">
            <a:normAutofit/>
          </a:bodyPr>
          <a:p>
            <a:endParaRPr b="0" lang="pt-BR" sz="1400" spc="-1" strike="noStrike">
              <a:solidFill>
                <a:srgbClr val="000000"/>
              </a:solidFill>
              <a:latin typeface="Arial"/>
            </a:endParaRPr>
          </a:p>
        </p:txBody>
      </p:sp>
      <p:sp>
        <p:nvSpPr>
          <p:cNvPr id="24" name="PlaceHolder 4"/>
          <p:cNvSpPr>
            <a:spLocks noGrp="1"/>
          </p:cNvSpPr>
          <p:nvPr>
            <p:ph type="body"/>
          </p:nvPr>
        </p:nvSpPr>
        <p:spPr>
          <a:xfrm>
            <a:off x="457200" y="2761920"/>
            <a:ext cx="8229240" cy="1422720"/>
          </a:xfrm>
          <a:prstGeom prst="rect">
            <a:avLst/>
          </a:prstGeom>
        </p:spPr>
        <p:txBody>
          <a:bodyPr lIns="0" rIns="0" tIns="0" bIns="0">
            <a:normAutofit/>
          </a:bodyPr>
          <a:p>
            <a:endParaRPr b="0" lang="pt-BR"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pn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0" name="Google Shape;6;p22" descr=""/>
          <p:cNvPicPr/>
          <p:nvPr/>
        </p:nvPicPr>
        <p:blipFill>
          <a:blip r:embed="rId2"/>
          <a:stretch/>
        </p:blipFill>
        <p:spPr>
          <a:xfrm>
            <a:off x="4320" y="0"/>
            <a:ext cx="9132480" cy="5140440"/>
          </a:xfrm>
          <a:prstGeom prst="rect">
            <a:avLst/>
          </a:prstGeom>
          <a:ln>
            <a:noFill/>
          </a:ln>
        </p:spPr>
      </p:pic>
      <p:sp>
        <p:nvSpPr>
          <p:cNvPr id="1" name="CustomShape 1"/>
          <p:cNvSpPr/>
          <p:nvPr/>
        </p:nvSpPr>
        <p:spPr>
          <a:xfrm>
            <a:off x="4484160" y="4026600"/>
            <a:ext cx="4736520" cy="12474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0" lang="pt-BR" sz="1800" spc="-1" strike="noStrike">
                <a:solidFill>
                  <a:srgbClr val="ffffff"/>
                </a:solidFill>
                <a:latin typeface="Cinzel"/>
                <a:ea typeface="Cinzel"/>
              </a:rPr>
              <a:t>Marketing Digital - Redes Sociais | Intermediário -  </a:t>
            </a:r>
            <a:r>
              <a:rPr b="0" lang="pt-BR" sz="2400" spc="-1" strike="noStrike">
                <a:solidFill>
                  <a:srgbClr val="ffffff"/>
                </a:solidFill>
                <a:latin typeface="Cinzel"/>
                <a:ea typeface="Cinzel"/>
              </a:rPr>
              <a:t>Funil de vendas</a:t>
            </a:r>
            <a:endParaRPr b="0" lang="pt-BR" sz="2400" spc="-1" strike="noStrike">
              <a:latin typeface="Arial"/>
            </a:endParaRPr>
          </a:p>
          <a:p>
            <a:pPr>
              <a:lnSpc>
                <a:spcPct val="100000"/>
              </a:lnSpc>
              <a:tabLst>
                <a:tab algn="l" pos="0"/>
              </a:tabLst>
            </a:pPr>
            <a:endParaRPr b="0" lang="pt-BR" sz="2400" spc="-1" strike="noStrike">
              <a:latin typeface="Arial"/>
            </a:endParaRPr>
          </a:p>
        </p:txBody>
      </p:sp>
      <p:sp>
        <p:nvSpPr>
          <p:cNvPr id="2" name="PlaceHolder 2"/>
          <p:cNvSpPr>
            <a:spLocks noGrp="1"/>
          </p:cNvSpPr>
          <p:nvPr>
            <p:ph type="title"/>
          </p:nvPr>
        </p:nvSpPr>
        <p:spPr>
          <a:xfrm>
            <a:off x="457200" y="205200"/>
            <a:ext cx="8229240" cy="858600"/>
          </a:xfrm>
          <a:prstGeom prst="rect">
            <a:avLst/>
          </a:prstGeom>
        </p:spPr>
        <p:txBody>
          <a:bodyPr lIns="0" rIns="0" tIns="0" bIns="0" anchor="ctr">
            <a:noAutofit/>
          </a:bodyPr>
          <a:p>
            <a:r>
              <a:rPr b="0" lang="pt-BR" sz="1400" spc="-1" strike="noStrike">
                <a:solidFill>
                  <a:srgbClr val="000000"/>
                </a:solidFill>
                <a:latin typeface="Arial"/>
              </a:rPr>
              <a:t>Clique para editar o formato do texto do título</a:t>
            </a:r>
            <a:endParaRPr b="0" lang="pt-BR" sz="1400" spc="-1" strike="noStrike">
              <a:solidFill>
                <a:srgbClr val="000000"/>
              </a:solidFill>
              <a:latin typeface="Arial"/>
            </a:endParaRPr>
          </a:p>
        </p:txBody>
      </p:sp>
      <p:sp>
        <p:nvSpPr>
          <p:cNvPr id="3" name="PlaceHolder 3"/>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1400" spc="-1" strike="noStrike">
                <a:solidFill>
                  <a:srgbClr val="000000"/>
                </a:solidFill>
                <a:latin typeface="Arial"/>
              </a:rPr>
              <a:t>Clique para editar o formato do texto da estrutura de tópicos</a:t>
            </a:r>
            <a:endParaRPr b="0" lang="pt-B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pt-BR" sz="1400" spc="-1" strike="noStrike">
                <a:solidFill>
                  <a:srgbClr val="000000"/>
                </a:solidFill>
                <a:latin typeface="Arial"/>
              </a:rPr>
              <a:t>2.º nível da estrutura de tópicos</a:t>
            </a:r>
            <a:endParaRPr b="0" lang="pt-B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pt-BR" sz="1400" spc="-1" strike="noStrike">
                <a:solidFill>
                  <a:srgbClr val="000000"/>
                </a:solidFill>
                <a:latin typeface="Arial"/>
              </a:rPr>
              <a:t>3.º nível da estrutura de tópicos</a:t>
            </a:r>
            <a:endParaRPr b="0" lang="pt-B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pt-BR" sz="1400" spc="-1" strike="noStrike">
                <a:solidFill>
                  <a:srgbClr val="000000"/>
                </a:solidFill>
                <a:latin typeface="Arial"/>
              </a:rPr>
              <a:t>4.º nível da estrutura de tópicos</a:t>
            </a:r>
            <a:endParaRPr b="0" lang="pt-B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pt-BR" sz="2000" spc="-1" strike="noStrike">
                <a:solidFill>
                  <a:srgbClr val="000000"/>
                </a:solidFill>
                <a:latin typeface="Arial"/>
              </a:rPr>
              <a:t>5.º nível da estrutura de tópicos</a:t>
            </a:r>
            <a:endParaRPr b="0" lang="pt-B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pt-BR" sz="2000" spc="-1" strike="noStrike">
                <a:solidFill>
                  <a:srgbClr val="000000"/>
                </a:solidFill>
                <a:latin typeface="Arial"/>
              </a:rPr>
              <a:t>6.º nível da estrutura de tópicos</a:t>
            </a:r>
            <a:endParaRPr b="0" lang="pt-B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pt-BR" sz="2000" spc="-1" strike="noStrike">
                <a:solidFill>
                  <a:srgbClr val="000000"/>
                </a:solidFill>
                <a:latin typeface="Arial"/>
              </a:rPr>
              <a:t>7.º nível da estrutura de tópicos</a:t>
            </a:r>
            <a:endParaRPr b="0" lang="pt-B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0" name="PlaceHolder 1"/>
          <p:cNvSpPr>
            <a:spLocks noGrp="1"/>
          </p:cNvSpPr>
          <p:nvPr>
            <p:ph type="title"/>
          </p:nvPr>
        </p:nvSpPr>
        <p:spPr>
          <a:xfrm>
            <a:off x="457200" y="205200"/>
            <a:ext cx="8229240" cy="858600"/>
          </a:xfrm>
          <a:prstGeom prst="rect">
            <a:avLst/>
          </a:prstGeom>
        </p:spPr>
        <p:txBody>
          <a:bodyPr lIns="0" rIns="0" tIns="0" bIns="0" anchor="ctr">
            <a:noAutofit/>
          </a:bodyPr>
          <a:p>
            <a:r>
              <a:rPr b="0" lang="pt-BR" sz="1400" spc="-1" strike="noStrike">
                <a:solidFill>
                  <a:srgbClr val="000000"/>
                </a:solidFill>
                <a:latin typeface="Arial"/>
              </a:rPr>
              <a:t>Clique para editar o </a:t>
            </a:r>
            <a:r>
              <a:rPr b="0" lang="pt-BR" sz="1400" spc="-1" strike="noStrike">
                <a:solidFill>
                  <a:srgbClr val="000000"/>
                </a:solidFill>
                <a:latin typeface="Arial"/>
              </a:rPr>
              <a:t>formato do texto do </a:t>
            </a:r>
            <a:r>
              <a:rPr b="0" lang="pt-BR" sz="1400" spc="-1" strike="noStrike">
                <a:solidFill>
                  <a:srgbClr val="000000"/>
                </a:solidFill>
                <a:latin typeface="Arial"/>
              </a:rPr>
              <a:t>título</a:t>
            </a:r>
            <a:endParaRPr b="0" lang="pt-BR" sz="1400" spc="-1" strike="noStrike">
              <a:solidFill>
                <a:srgbClr val="000000"/>
              </a:solidFill>
              <a:latin typeface="Arial"/>
            </a:endParaRPr>
          </a:p>
        </p:txBody>
      </p:sp>
      <p:sp>
        <p:nvSpPr>
          <p:cNvPr id="41" name="PlaceHolder 2"/>
          <p:cNvSpPr>
            <a:spLocks noGrp="1"/>
          </p:cNvSpPr>
          <p:nvPr>
            <p:ph type="body"/>
          </p:nvPr>
        </p:nvSpPr>
        <p:spPr>
          <a:xfrm>
            <a:off x="457200" y="1203480"/>
            <a:ext cx="8229240" cy="298296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pt-BR" sz="1400" spc="-1" strike="noStrike">
                <a:solidFill>
                  <a:srgbClr val="000000"/>
                </a:solidFill>
                <a:latin typeface="Arial"/>
              </a:rPr>
              <a:t>Clique para editar o formato do texto da estrutura de tópicos</a:t>
            </a:r>
            <a:endParaRPr b="0" lang="pt-BR"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pt-BR" sz="1400" spc="-1" strike="noStrike">
                <a:solidFill>
                  <a:srgbClr val="000000"/>
                </a:solidFill>
                <a:latin typeface="Arial"/>
              </a:rPr>
              <a:t>2.º nível da estrutura de tópicos</a:t>
            </a:r>
            <a:endParaRPr b="0" lang="pt-BR"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pt-BR" sz="1400" spc="-1" strike="noStrike">
                <a:solidFill>
                  <a:srgbClr val="000000"/>
                </a:solidFill>
                <a:latin typeface="Arial"/>
              </a:rPr>
              <a:t>3.º nível da estrutura de tópicos</a:t>
            </a:r>
            <a:endParaRPr b="0" lang="pt-BR"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pt-BR" sz="1400" spc="-1" strike="noStrike">
                <a:solidFill>
                  <a:srgbClr val="000000"/>
                </a:solidFill>
                <a:latin typeface="Arial"/>
              </a:rPr>
              <a:t>4.º nível da estrutura de tópicos</a:t>
            </a:r>
            <a:endParaRPr b="0" lang="pt-BR"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pt-BR" sz="2000" spc="-1" strike="noStrike">
                <a:solidFill>
                  <a:srgbClr val="000000"/>
                </a:solidFill>
                <a:latin typeface="Arial"/>
              </a:rPr>
              <a:t>5.º nível da estrutura de tópicos</a:t>
            </a:r>
            <a:endParaRPr b="0" lang="pt-BR"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pt-BR" sz="2000" spc="-1" strike="noStrike">
                <a:solidFill>
                  <a:srgbClr val="000000"/>
                </a:solidFill>
                <a:latin typeface="Arial"/>
              </a:rPr>
              <a:t>6.º nível da estrutura de tópicos</a:t>
            </a:r>
            <a:endParaRPr b="0" lang="pt-BR"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pt-BR" sz="2000" spc="-1" strike="noStrike">
                <a:solidFill>
                  <a:srgbClr val="000000"/>
                </a:solidFill>
                <a:latin typeface="Arial"/>
              </a:rPr>
              <a:t>7.º nível da estrutura de tópicos</a:t>
            </a:r>
            <a:endParaRPr b="0" lang="pt-BR"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png"/><Relationship Id="rId3"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hyperlink" Target="https://reactnative.dev/docs/components-and-apis" TargetMode="External"/><Relationship Id="rId3"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hyperlink" Target="https://reactnative.dev/docs/getting-started#function-components-and-class-components" TargetMode="External"/><Relationship Id="rId3" Type="http://schemas.openxmlformats.org/officeDocument/2006/relationships/slideLayout" Target="../slideLayouts/slideLayout13.xml"/>
</Relationships>
</file>

<file path=ppt/slides/_rels/slide14.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hyperlink" Target="https://nodejs.org/en/" TargetMode="External"/><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20.jpeg"/><Relationship Id="rId2" Type="http://schemas.openxmlformats.org/officeDocument/2006/relationships/hyperlink" Target="https://nodejs.org/en/" TargetMode="External"/><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image" Target="../media/image22.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image" Target="../media/image24.png"/><Relationship Id="rId3" Type="http://schemas.openxmlformats.org/officeDocument/2006/relationships/image" Target="../media/image25.png"/><Relationship Id="rId4"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 Id="rId5"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2.jpe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30.jpeg"/><Relationship Id="rId2"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31.jpeg"/><Relationship Id="rId2"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32.jpeg"/><Relationship Id="rId2" Type="http://schemas.openxmlformats.org/officeDocument/2006/relationships/image" Target="../media/image33.png"/><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4.jpe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5.jpeg"/><Relationship Id="rId2" Type="http://schemas.openxmlformats.org/officeDocument/2006/relationships/hyperlink" Target="https://snack.expo.dev/" TargetMode="External"/><Relationship Id="rId3"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36.jpeg"/><Relationship Id="rId2" Type="http://schemas.openxmlformats.org/officeDocument/2006/relationships/hyperlink" Target="https://chocolatey.org/install" TargetMode="External"/><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4.jpeg"/><Relationship Id="rId2" Type="http://schemas.openxmlformats.org/officeDocument/2006/relationships/slideLayout" Target="../slideLayouts/slideLayout13.xml"/>
</Relationships>
</file>

<file path=ppt/slides/_rels/slide5.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image" Target="../media/image6.png"/><Relationship Id="rId3"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8.jpeg"/><Relationship Id="rId2" Type="http://schemas.openxmlformats.org/officeDocument/2006/relationships/image" Target="../media/image9.png"/><Relationship Id="rId3" Type="http://schemas.openxmlformats.org/officeDocument/2006/relationships/image" Target="../media/image10.png"/><Relationship Id="rId4"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hyperlink" Target="https://reactnative.dev/docs/getting-started#function-components-and-class-components" TargetMode="External"/><Relationship Id="rId3" Type="http://schemas.openxmlformats.org/officeDocument/2006/relationships/hyperlink" Target="https://snack.expo.dev/" TargetMode="External"/><Relationship Id="rId4"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2.jpe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8" name="CustomShape 1"/>
          <p:cNvSpPr/>
          <p:nvPr/>
        </p:nvSpPr>
        <p:spPr>
          <a:xfrm>
            <a:off x="4572000" y="4008600"/>
            <a:ext cx="4345560" cy="1049400"/>
          </a:xfrm>
          <a:prstGeom prst="rect">
            <a:avLst/>
          </a:prstGeom>
          <a:solidFill>
            <a:srgbClr val="b22e21"/>
          </a:solidFill>
          <a:ln>
            <a:noFill/>
          </a:ln>
        </p:spPr>
        <p:style>
          <a:lnRef idx="0"/>
          <a:fillRef idx="0"/>
          <a:effectRef idx="0"/>
          <a:fontRef idx="minor"/>
        </p:style>
        <p:txBody>
          <a:bodyPr lIns="90000" rIns="90000" tIns="45000" bIns="45000" anchor="ctr">
            <a:noAutofit/>
          </a:bodyPr>
          <a:p>
            <a:pPr algn="r">
              <a:lnSpc>
                <a:spcPct val="100000"/>
              </a:lnSpc>
              <a:tabLst>
                <a:tab algn="l" pos="0"/>
              </a:tabLst>
            </a:pPr>
            <a:r>
              <a:rPr b="1" lang="pt-BR" sz="1400" spc="-1" strike="noStrike">
                <a:solidFill>
                  <a:srgbClr val="ffffff"/>
                </a:solidFill>
                <a:latin typeface="Arial"/>
                <a:ea typeface="Arial"/>
              </a:rPr>
              <a:t>DEV FULL STACK – React-native</a:t>
            </a:r>
            <a:endParaRPr b="0" lang="pt-BR" sz="1400" spc="-1" strike="noStrike">
              <a:latin typeface="Arial"/>
            </a:endParaRPr>
          </a:p>
          <a:p>
            <a:pPr algn="r">
              <a:lnSpc>
                <a:spcPct val="100000"/>
              </a:lnSpc>
              <a:tabLst>
                <a:tab algn="l" pos="0"/>
              </a:tabLst>
            </a:pPr>
            <a:r>
              <a:rPr b="1" lang="pt-BR" sz="2400" spc="-1" strike="noStrike">
                <a:solidFill>
                  <a:srgbClr val="ffffff"/>
                </a:solidFill>
                <a:latin typeface="Arial"/>
                <a:ea typeface="Arial"/>
              </a:rPr>
              <a:t>Aula 01</a:t>
            </a:r>
            <a:endParaRPr b="0" lang="pt-BR" sz="2400" spc="-1" strike="noStrike">
              <a:latin typeface="Arial"/>
            </a:endParaRPr>
          </a:p>
          <a:p>
            <a:pPr algn="r">
              <a:lnSpc>
                <a:spcPct val="100000"/>
              </a:lnSpc>
              <a:tabLst>
                <a:tab algn="l" pos="0"/>
              </a:tabLst>
            </a:pPr>
            <a:r>
              <a:rPr b="1" lang="pt-BR" sz="2400" spc="-1" strike="noStrike">
                <a:solidFill>
                  <a:srgbClr val="ffffff"/>
                </a:solidFill>
                <a:latin typeface="Arial"/>
                <a:ea typeface="Arial"/>
              </a:rPr>
              <a:t>Fundamentos</a:t>
            </a:r>
            <a:endParaRPr b="0" lang="pt-BR" sz="2400" spc="-1" strike="noStrike">
              <a:latin typeface="Arial"/>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4" name="CustomShape 1"/>
          <p:cNvSpPr/>
          <p:nvPr/>
        </p:nvSpPr>
        <p:spPr>
          <a:xfrm>
            <a:off x="425160" y="513000"/>
            <a:ext cx="8211960" cy="73080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pt-BR" sz="3600" spc="-1" strike="noStrike">
                <a:solidFill>
                  <a:srgbClr val="000000"/>
                </a:solidFill>
                <a:latin typeface="Arial"/>
                <a:ea typeface="Arial"/>
              </a:rPr>
              <a:t>Node Package Manager</a:t>
            </a:r>
            <a:endParaRPr b="0" lang="pt-BR" sz="3600" spc="-1" strike="noStrike">
              <a:latin typeface="Arial"/>
            </a:endParaRPr>
          </a:p>
        </p:txBody>
      </p:sp>
      <p:pic>
        <p:nvPicPr>
          <p:cNvPr id="105" name="Google Shape;176;g115b6bc55a2_0_2" descr=""/>
          <p:cNvPicPr/>
          <p:nvPr/>
        </p:nvPicPr>
        <p:blipFill>
          <a:blip r:embed="rId1"/>
          <a:stretch/>
        </p:blipFill>
        <p:spPr>
          <a:xfrm>
            <a:off x="70920" y="46440"/>
            <a:ext cx="2895480" cy="418320"/>
          </a:xfrm>
          <a:prstGeom prst="rect">
            <a:avLst/>
          </a:prstGeom>
          <a:ln>
            <a:noFill/>
          </a:ln>
        </p:spPr>
      </p:pic>
      <p:sp>
        <p:nvSpPr>
          <p:cNvPr id="106" name="CustomShape 2"/>
          <p:cNvSpPr/>
          <p:nvPr/>
        </p:nvSpPr>
        <p:spPr>
          <a:xfrm>
            <a:off x="425160" y="1269000"/>
            <a:ext cx="8143920" cy="2437560"/>
          </a:xfrm>
          <a:prstGeom prst="rect">
            <a:avLst/>
          </a:prstGeom>
          <a:noFill/>
          <a:ln>
            <a:noFill/>
          </a:ln>
        </p:spPr>
        <p:style>
          <a:lnRef idx="0"/>
          <a:fillRef idx="0"/>
          <a:effectRef idx="0"/>
          <a:fontRef idx="minor"/>
        </p:style>
        <p:txBody>
          <a:bodyPr lIns="90000" rIns="90000" tIns="91440" bIns="91440">
            <a:noAutofit/>
          </a:bodyPr>
          <a:p>
            <a:pPr marL="457200" indent="-342720" algn="just">
              <a:lnSpc>
                <a:spcPct val="100000"/>
              </a:lnSpc>
              <a:buClr>
                <a:srgbClr val="000000"/>
              </a:buClr>
              <a:buFont typeface="Arial"/>
              <a:buChar char="-"/>
            </a:pPr>
            <a:r>
              <a:rPr b="1" lang="pt-BR" sz="1800" spc="-1" strike="noStrike">
                <a:solidFill>
                  <a:srgbClr val="000000"/>
                </a:solidFill>
                <a:latin typeface="Arial"/>
                <a:ea typeface="Arial"/>
              </a:rPr>
              <a:t>É um gerenciador de pacotes que permite instalar dependências para o projeto especificado.</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nSpc>
                <a:spcPct val="100000"/>
              </a:lnSpc>
              <a:buClr>
                <a:srgbClr val="000000"/>
              </a:buClr>
              <a:buFont typeface="Arial"/>
              <a:buChar char="-"/>
              <a:tabLst>
                <a:tab algn="l" pos="0"/>
              </a:tabLst>
            </a:pPr>
            <a:r>
              <a:rPr b="1" lang="pt-BR" sz="1800" spc="-1" strike="noStrike">
                <a:solidFill>
                  <a:srgbClr val="c9211e"/>
                </a:solidFill>
                <a:latin typeface="Arial"/>
                <a:ea typeface="Arial"/>
              </a:rPr>
              <a:t>npm install</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gn="just">
              <a:lnSpc>
                <a:spcPct val="100000"/>
              </a:lnSpc>
              <a:buClr>
                <a:srgbClr val="000000"/>
              </a:buClr>
              <a:buFont typeface="Arial"/>
              <a:buChar char="-"/>
              <a:tabLst>
                <a:tab algn="l" pos="0"/>
              </a:tabLst>
            </a:pPr>
            <a:r>
              <a:rPr b="1" lang="pt-BR" sz="1800" spc="-1" strike="noStrike">
                <a:solidFill>
                  <a:srgbClr val="000000"/>
                </a:solidFill>
                <a:latin typeface="Arial"/>
                <a:ea typeface="Arial"/>
              </a:rPr>
              <a:t>Cria a pasta </a:t>
            </a:r>
            <a:r>
              <a:rPr b="1" lang="pt-BR" sz="1800" spc="-1" strike="noStrike">
                <a:solidFill>
                  <a:srgbClr val="c9211e"/>
                </a:solidFill>
                <a:latin typeface="Arial"/>
                <a:ea typeface="Arial"/>
              </a:rPr>
              <a:t>node_modules</a:t>
            </a:r>
            <a:r>
              <a:rPr b="1" lang="pt-BR" sz="1800" spc="-1" strike="noStrike">
                <a:solidFill>
                  <a:srgbClr val="000000"/>
                </a:solidFill>
                <a:latin typeface="Arial"/>
                <a:ea typeface="Arial"/>
              </a:rPr>
              <a:t> com as dependências baixadas</a:t>
            </a:r>
            <a:endParaRPr b="0" lang="pt-BR" sz="1800" spc="-1" strike="noStrike">
              <a:latin typeface="Arial"/>
            </a:endParaRPr>
          </a:p>
        </p:txBody>
      </p:sp>
      <p:pic>
        <p:nvPicPr>
          <p:cNvPr id="107" name="Google Shape;178;g115b6bc55a2_0_2" descr=""/>
          <p:cNvPicPr/>
          <p:nvPr/>
        </p:nvPicPr>
        <p:blipFill>
          <a:blip r:embed="rId2"/>
          <a:stretch/>
        </p:blipFill>
        <p:spPr>
          <a:xfrm>
            <a:off x="5945400" y="3816000"/>
            <a:ext cx="3027600" cy="1178280"/>
          </a:xfrm>
          <a:prstGeom prst="rect">
            <a:avLst/>
          </a:prstGeom>
          <a:ln>
            <a:noFill/>
          </a:ln>
        </p:spPr>
      </p:pic>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8"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Entendendo o App.js</a:t>
            </a:r>
            <a:endParaRPr b="0" lang="pt-BR" sz="3600" spc="-1" strike="noStrike">
              <a:latin typeface="Arial"/>
            </a:endParaRPr>
          </a:p>
        </p:txBody>
      </p:sp>
      <p:pic>
        <p:nvPicPr>
          <p:cNvPr id="109" name="Google Shape;184;p10" descr=""/>
          <p:cNvPicPr/>
          <p:nvPr/>
        </p:nvPicPr>
        <p:blipFill>
          <a:blip r:embed="rId1"/>
          <a:stretch/>
        </p:blipFill>
        <p:spPr>
          <a:xfrm>
            <a:off x="70920" y="46440"/>
            <a:ext cx="2895480" cy="418320"/>
          </a:xfrm>
          <a:prstGeom prst="rect">
            <a:avLst/>
          </a:prstGeom>
          <a:ln>
            <a:noFill/>
          </a:ln>
        </p:spPr>
      </p:pic>
      <p:sp>
        <p:nvSpPr>
          <p:cNvPr id="110" name="CustomShape 2"/>
          <p:cNvSpPr/>
          <p:nvPr/>
        </p:nvSpPr>
        <p:spPr>
          <a:xfrm>
            <a:off x="425160" y="1269000"/>
            <a:ext cx="8211960" cy="210348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import</a:t>
            </a:r>
            <a:r>
              <a:rPr b="1" lang="pt-BR" sz="1800" spc="-1" strike="noStrike">
                <a:solidFill>
                  <a:srgbClr val="000000"/>
                </a:solidFill>
                <a:latin typeface="Arial"/>
                <a:ea typeface="Arial"/>
              </a:rPr>
              <a:t> - Importação de componentes para o projeto</a:t>
            </a:r>
            <a:endParaRPr b="0" lang="pt-BR" sz="1800" spc="-1" strike="noStrike">
              <a:latin typeface="Arial"/>
            </a:endParaRPr>
          </a:p>
          <a:p>
            <a:pPr>
              <a:lnSpc>
                <a:spcPct val="100000"/>
              </a:lnSpc>
              <a:tabLst>
                <a:tab algn="l" pos="0"/>
              </a:tabLst>
            </a:pPr>
            <a:endParaRPr b="0" lang="pt-BR" sz="1800" spc="-1" strike="noStrike">
              <a:latin typeface="Arial"/>
            </a:endParaRPr>
          </a:p>
          <a:p>
            <a:pPr>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export default </a:t>
            </a:r>
            <a:r>
              <a:rPr b="1" lang="pt-BR" sz="1800" spc="-1" strike="noStrike">
                <a:solidFill>
                  <a:srgbClr val="000000"/>
                </a:solidFill>
                <a:latin typeface="Arial"/>
                <a:ea typeface="Arial"/>
              </a:rPr>
              <a:t>- expõe o conteúdo do módulo. A palavra reservada </a:t>
            </a:r>
            <a:r>
              <a:rPr b="1" i="1" lang="pt-BR" sz="1800" spc="-1" strike="noStrike">
                <a:solidFill>
                  <a:srgbClr val="000000"/>
                </a:solidFill>
                <a:latin typeface="Arial"/>
                <a:ea typeface="Arial"/>
              </a:rPr>
              <a:t>default</a:t>
            </a:r>
            <a:r>
              <a:rPr b="1" lang="pt-BR" sz="1800" spc="-1" strike="noStrike">
                <a:solidFill>
                  <a:srgbClr val="000000"/>
                </a:solidFill>
                <a:latin typeface="Arial"/>
                <a:ea typeface="Arial"/>
              </a:rPr>
              <a:t> indica que caso você importe esse módulo e não especifique quais conteúdos irá importar então todo o módulo será importado.</a:t>
            </a:r>
            <a:endParaRPr b="0" lang="pt-BR" sz="1800" spc="-1" strike="noStrike">
              <a:latin typeface="Arial"/>
            </a:endParaRPr>
          </a:p>
          <a:p>
            <a:pPr>
              <a:lnSpc>
                <a:spcPct val="100000"/>
              </a:lnSpc>
              <a:tabLst>
                <a:tab algn="l" pos="0"/>
              </a:tabLst>
            </a:pPr>
            <a:endParaRPr b="0" lang="pt-BR" sz="1800" spc="-1" strike="noStrike">
              <a:latin typeface="Arial"/>
            </a:endParaRPr>
          </a:p>
          <a:p>
            <a:pPr>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Component View</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1" name="CustomShape 1"/>
          <p:cNvSpPr/>
          <p:nvPr/>
        </p:nvSpPr>
        <p:spPr>
          <a:xfrm>
            <a:off x="425160" y="513000"/>
            <a:ext cx="8211960" cy="54864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2400" spc="-1" strike="noStrike">
                <a:solidFill>
                  <a:srgbClr val="000000"/>
                </a:solidFill>
                <a:latin typeface="Arial"/>
                <a:ea typeface="Arial"/>
              </a:rPr>
              <a:t>Componentes nativos - exemplos</a:t>
            </a:r>
            <a:endParaRPr b="0" lang="pt-BR" sz="2400" spc="-1" strike="noStrike">
              <a:latin typeface="Arial"/>
            </a:endParaRPr>
          </a:p>
        </p:txBody>
      </p:sp>
      <p:pic>
        <p:nvPicPr>
          <p:cNvPr id="112" name="Google Shape;191;p11" descr=""/>
          <p:cNvPicPr/>
          <p:nvPr/>
        </p:nvPicPr>
        <p:blipFill>
          <a:blip r:embed="rId1"/>
          <a:stretch/>
        </p:blipFill>
        <p:spPr>
          <a:xfrm>
            <a:off x="70920" y="46440"/>
            <a:ext cx="2895480" cy="418320"/>
          </a:xfrm>
          <a:prstGeom prst="rect">
            <a:avLst/>
          </a:prstGeom>
          <a:ln>
            <a:noFill/>
          </a:ln>
        </p:spPr>
      </p:pic>
      <p:graphicFrame>
        <p:nvGraphicFramePr>
          <p:cNvPr id="113" name="Table 2"/>
          <p:cNvGraphicFramePr/>
          <p:nvPr/>
        </p:nvGraphicFramePr>
        <p:xfrm>
          <a:off x="307440" y="1251720"/>
          <a:ext cx="8643600" cy="3445200"/>
        </p:xfrm>
        <a:graphic>
          <a:graphicData uri="http://schemas.openxmlformats.org/drawingml/2006/table">
            <a:tbl>
              <a:tblPr/>
              <a:tblGrid>
                <a:gridCol w="1728720"/>
                <a:gridCol w="1728720"/>
                <a:gridCol w="1728720"/>
                <a:gridCol w="1728720"/>
                <a:gridCol w="1728720"/>
              </a:tblGrid>
              <a:tr h="45684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COMPONENTE DO REACT NATIVE</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ANDROID VIEW NATIVO</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IOS VIEW NATIVO</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COMPONENTE WEB</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DESCRIÇÃO</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solidFill>
                      <a:srgbClr val="d9d9d9"/>
                    </a:solidFill>
                  </a:tcPr>
                </a:tc>
              </a:tr>
              <a:tr h="100440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&lt;ViewGroup&gt;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&lt;UIView&gt;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Uma &lt;div&gt; sem ‘scroll’</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nSpc>
                          <a:spcPct val="100000"/>
                        </a:lnSpc>
                        <a:tabLst>
                          <a:tab algn="l" pos="0"/>
                        </a:tabLst>
                      </a:pPr>
                      <a:r>
                        <a:rPr b="0" lang="pt-BR" sz="1200" spc="-1" strike="noStrike">
                          <a:solidFill>
                            <a:srgbClr val="002060"/>
                          </a:solidFill>
                          <a:latin typeface="Arial"/>
                          <a:ea typeface="Arial"/>
                        </a:rPr>
                        <a:t>Um container que suporta layout com flexbox, css, alguma interação e acessibilidade</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r>
              <a:tr h="63936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&lt;Text&gt;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&lt;TextView&gt;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&lt;UITextView&gt;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&lt;p&gt;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nSpc>
                          <a:spcPct val="100000"/>
                        </a:lnSpc>
                        <a:tabLst>
                          <a:tab algn="l" pos="0"/>
                        </a:tabLst>
                      </a:pPr>
                      <a:r>
                        <a:rPr b="0" lang="pt-BR" sz="1200" spc="-1" strike="noStrike">
                          <a:solidFill>
                            <a:srgbClr val="002060"/>
                          </a:solidFill>
                          <a:latin typeface="Arial"/>
                          <a:ea typeface="Arial"/>
                        </a:rPr>
                        <a:t>Exibe textos e permite alguns eventos (como Touch)</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r>
              <a:tr h="45684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&lt;Image&gt;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&lt;ImageView&gt;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&lt;UIImageView&gt;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&lt;img&gt;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nSpc>
                          <a:spcPct val="100000"/>
                        </a:lnSpc>
                        <a:tabLst>
                          <a:tab algn="l" pos="0"/>
                        </a:tabLst>
                      </a:pPr>
                      <a:r>
                        <a:rPr b="0" lang="pt-BR" sz="1200" spc="-1" strike="noStrike">
                          <a:solidFill>
                            <a:srgbClr val="002060"/>
                          </a:solidFill>
                          <a:latin typeface="Arial"/>
                          <a:ea typeface="Arial"/>
                        </a:rPr>
                        <a:t>Exibe diferentes tipos de imagens</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r>
              <a:tr h="63936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&lt;ScrollView&gt;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&lt;ScrollView&gt;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&lt;UIScrollView&gt;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&lt;div&gt;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nSpc>
                          <a:spcPct val="100000"/>
                        </a:lnSpc>
                        <a:tabLst>
                          <a:tab algn="l" pos="0"/>
                        </a:tabLst>
                      </a:pPr>
                      <a:r>
                        <a:rPr b="0" lang="pt-BR" sz="1200" spc="-1" strike="noStrike">
                          <a:solidFill>
                            <a:srgbClr val="002060"/>
                          </a:solidFill>
                          <a:latin typeface="Arial"/>
                          <a:ea typeface="Arial"/>
                        </a:rPr>
                        <a:t>Um ‘scroller’ genérico que pode conter vários components e views</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r>
              <a:tr h="456840">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&lt;TextInput&gt;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&lt;EditText&gt;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&lt;UITextField&gt;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gn="ctr">
                        <a:lnSpc>
                          <a:spcPct val="100000"/>
                        </a:lnSpc>
                        <a:tabLst>
                          <a:tab algn="l" pos="0"/>
                        </a:tabLst>
                      </a:pPr>
                      <a:r>
                        <a:rPr b="0" lang="pt-BR" sz="1200" spc="-1" strike="noStrike">
                          <a:solidFill>
                            <a:srgbClr val="002060"/>
                          </a:solidFill>
                          <a:latin typeface="Arial"/>
                          <a:ea typeface="Arial"/>
                        </a:rPr>
                        <a:t>&lt;input type="text"&gt;</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c>
                  <a:txBody>
                    <a:bodyPr lIns="25920" rIns="25920">
                      <a:noAutofit/>
                    </a:bodyPr>
                    <a:p>
                      <a:pPr>
                        <a:lnSpc>
                          <a:spcPct val="100000"/>
                        </a:lnSpc>
                        <a:tabLst>
                          <a:tab algn="l" pos="0"/>
                        </a:tabLst>
                      </a:pPr>
                      <a:r>
                        <a:rPr b="0" lang="pt-BR" sz="1200" spc="-1" strike="noStrike">
                          <a:solidFill>
                            <a:srgbClr val="002060"/>
                          </a:solidFill>
                          <a:latin typeface="Arial"/>
                          <a:ea typeface="Arial"/>
                        </a:rPr>
                        <a:t>Permite ao usuário escrever texto</a:t>
                      </a:r>
                      <a:endParaRPr b="0" lang="pt-BR" sz="1200" spc="-1" strike="noStrike">
                        <a:latin typeface="Arial"/>
                      </a:endParaRPr>
                    </a:p>
                  </a:txBody>
                  <a:tcPr marL="25920" marR="25920">
                    <a:lnL w="12240">
                      <a:solidFill>
                        <a:srgbClr val="000000"/>
                      </a:solidFill>
                    </a:lnL>
                    <a:lnR w="12240">
                      <a:solidFill>
                        <a:srgbClr val="000000"/>
                      </a:solidFill>
                    </a:lnR>
                    <a:lnT w="12240">
                      <a:solidFill>
                        <a:srgbClr val="000000"/>
                      </a:solidFill>
                    </a:lnT>
                    <a:lnB w="12240">
                      <a:solidFill>
                        <a:srgbClr val="000000"/>
                      </a:solidFill>
                    </a:lnB>
                    <a:noFill/>
                  </a:tcPr>
                </a:tc>
              </a:tr>
            </a:tbl>
          </a:graphicData>
        </a:graphic>
      </p:graphicFrame>
      <p:sp>
        <p:nvSpPr>
          <p:cNvPr id="114" name="CustomShape 3"/>
          <p:cNvSpPr/>
          <p:nvPr/>
        </p:nvSpPr>
        <p:spPr>
          <a:xfrm>
            <a:off x="3524400" y="857160"/>
            <a:ext cx="22325040" cy="640440"/>
          </a:xfrm>
          <a:prstGeom prst="rect">
            <a:avLst/>
          </a:prstGeom>
          <a:noFill/>
          <a:ln>
            <a:noFill/>
          </a:ln>
        </p:spPr>
        <p:style>
          <a:lnRef idx="0"/>
          <a:fillRef idx="0"/>
          <a:effectRef idx="0"/>
          <a:fontRef idx="minor"/>
        </p:style>
        <p:txBody>
          <a:bodyPr anchor="ctr">
            <a:spAutoFit/>
          </a:bodyPr>
          <a:p>
            <a:pPr>
              <a:lnSpc>
                <a:spcPct val="100000"/>
              </a:lnSpc>
              <a:tabLst>
                <a:tab algn="l" pos="0"/>
              </a:tabLst>
            </a:pPr>
            <a:br/>
            <a:endParaRPr b="0" lang="pt-BR" sz="1800" spc="-1" strike="noStrike">
              <a:latin typeface="Arial"/>
            </a:endParaRPr>
          </a:p>
        </p:txBody>
      </p:sp>
      <p:sp>
        <p:nvSpPr>
          <p:cNvPr id="115" name="CustomShape 4"/>
          <p:cNvSpPr/>
          <p:nvPr/>
        </p:nvSpPr>
        <p:spPr>
          <a:xfrm>
            <a:off x="192600" y="4789440"/>
            <a:ext cx="8758440" cy="303120"/>
          </a:xfrm>
          <a:prstGeom prst="rect">
            <a:avLst/>
          </a:prstGeom>
          <a:noFill/>
          <a:ln>
            <a:noFill/>
          </a:ln>
        </p:spPr>
        <p:style>
          <a:lnRef idx="0"/>
          <a:fillRef idx="0"/>
          <a:effectRef idx="0"/>
          <a:fontRef idx="minor"/>
        </p:style>
        <p:txBody>
          <a:bodyPr lIns="90000" rIns="90000" tIns="45000" bIns="45000">
            <a:spAutoFit/>
          </a:bodyPr>
          <a:p>
            <a:pPr>
              <a:lnSpc>
                <a:spcPct val="100000"/>
              </a:lnSpc>
              <a:tabLst>
                <a:tab algn="l" pos="0"/>
              </a:tabLst>
            </a:pPr>
            <a:r>
              <a:rPr b="0" lang="pt-BR" sz="1400" spc="-1" strike="noStrike" u="sng">
                <a:solidFill>
                  <a:srgbClr val="0097a7"/>
                </a:solidFill>
                <a:uFillTx/>
                <a:latin typeface="Arial"/>
                <a:ea typeface="Arial"/>
                <a:hlinkClick r:id="rId2"/>
              </a:rPr>
              <a:t>https://reactnative.dev/docs/components-and-apis</a:t>
            </a:r>
            <a:endParaRPr b="0" lang="pt-BR" sz="1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6"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Introdução</a:t>
            </a:r>
            <a:endParaRPr b="0" lang="pt-BR" sz="3600" spc="-1" strike="noStrike">
              <a:latin typeface="Arial"/>
            </a:endParaRPr>
          </a:p>
        </p:txBody>
      </p:sp>
      <p:pic>
        <p:nvPicPr>
          <p:cNvPr id="117" name="Google Shape;200;p12" descr=""/>
          <p:cNvPicPr/>
          <p:nvPr/>
        </p:nvPicPr>
        <p:blipFill>
          <a:blip r:embed="rId1"/>
          <a:stretch/>
        </p:blipFill>
        <p:spPr>
          <a:xfrm>
            <a:off x="70920" y="46440"/>
            <a:ext cx="2895480" cy="418320"/>
          </a:xfrm>
          <a:prstGeom prst="rect">
            <a:avLst/>
          </a:prstGeom>
          <a:ln>
            <a:noFill/>
          </a:ln>
        </p:spPr>
      </p:pic>
      <p:sp>
        <p:nvSpPr>
          <p:cNvPr id="118" name="CustomShape 2"/>
          <p:cNvSpPr/>
          <p:nvPr/>
        </p:nvSpPr>
        <p:spPr>
          <a:xfrm>
            <a:off x="425160" y="1269000"/>
            <a:ext cx="8211960" cy="33447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1800" spc="-1" strike="noStrike">
                <a:solidFill>
                  <a:srgbClr val="002060"/>
                </a:solidFill>
                <a:latin typeface="Arial"/>
                <a:ea typeface="Arial"/>
              </a:rPr>
              <a:t>Function Components e Class Components</a:t>
            </a:r>
            <a:r>
              <a:rPr b="1" lang="pt-BR" sz="1800" spc="-1" strike="noStrike" u="sng">
                <a:solidFill>
                  <a:srgbClr val="0097a7"/>
                </a:solidFill>
                <a:uFillTx/>
                <a:latin typeface="Arial"/>
                <a:ea typeface="Arial"/>
                <a:hlinkClick r:id="rId2"/>
              </a:rPr>
              <a:t>​</a:t>
            </a:r>
            <a:endParaRPr b="0" lang="pt-BR" sz="1800" spc="-1" strike="noStrike">
              <a:latin typeface="Arial"/>
            </a:endParaRPr>
          </a:p>
          <a:p>
            <a:pPr>
              <a:lnSpc>
                <a:spcPct val="100000"/>
              </a:lnSpc>
              <a:tabLst>
                <a:tab algn="l" pos="0"/>
              </a:tabLst>
            </a:pP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"Com React, você pode criar componentes usando ou classes ou funções. Originalmente, componentes de classes eram os únicos que possuíam estados. Mas, desde a chegada dos Hooks para React, você pode adicionar estados e mais funcionalidades aos componentes de funções.</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Hooks foram introduzidos no React Native 0.59 e por conta dos Hooks serem uma maneira ainda nova de escrevermos componentes React, nós escrevemos esta introdução usando exemplos com componentes de funções. Quando possível, nós também iremos cobrir componentes de classes:"</a:t>
            </a:r>
            <a:endParaRPr b="0" lang="pt-BR" sz="1800" spc="-1" strike="noStrike">
              <a:latin typeface="Arial"/>
            </a:endParaRPr>
          </a:p>
          <a:p>
            <a:pPr marL="360000" algn="just">
              <a:lnSpc>
                <a:spcPct val="100000"/>
              </a:lnSpc>
              <a:spcBef>
                <a:spcPts val="1134"/>
              </a:spcBef>
              <a:tabLst>
                <a:tab algn="l" pos="0"/>
              </a:tabLst>
            </a:pPr>
            <a:r>
              <a:rPr b="0" lang="pt-BR" sz="1800" spc="-1" strike="noStrike">
                <a:solidFill>
                  <a:srgbClr val="000000"/>
                </a:solidFill>
                <a:latin typeface="Arial"/>
                <a:ea typeface="Arial"/>
              </a:rPr>
              <a:t>https://snack.expo.dev/</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19"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Introdução</a:t>
            </a:r>
            <a:endParaRPr b="0" lang="pt-BR" sz="3600" spc="-1" strike="noStrike">
              <a:latin typeface="Arial"/>
            </a:endParaRPr>
          </a:p>
        </p:txBody>
      </p:sp>
      <p:pic>
        <p:nvPicPr>
          <p:cNvPr id="120" name="Google Shape;207;p13" descr=""/>
          <p:cNvPicPr/>
          <p:nvPr/>
        </p:nvPicPr>
        <p:blipFill>
          <a:blip r:embed="rId1"/>
          <a:stretch/>
        </p:blipFill>
        <p:spPr>
          <a:xfrm>
            <a:off x="70920" y="46440"/>
            <a:ext cx="2895480" cy="418320"/>
          </a:xfrm>
          <a:prstGeom prst="rect">
            <a:avLst/>
          </a:prstGeom>
          <a:ln>
            <a:noFill/>
          </a:ln>
        </p:spPr>
      </p:pic>
      <p:sp>
        <p:nvSpPr>
          <p:cNvPr id="121" name="CustomShape 2"/>
          <p:cNvSpPr/>
          <p:nvPr/>
        </p:nvSpPr>
        <p:spPr>
          <a:xfrm>
            <a:off x="425160" y="1269000"/>
            <a:ext cx="8211960" cy="129384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1" lang="pt-BR" sz="1800" spc="-1" strike="noStrike">
                <a:solidFill>
                  <a:srgbClr val="002060"/>
                </a:solidFill>
                <a:latin typeface="Arial"/>
                <a:ea typeface="Arial"/>
              </a:rPr>
              <a:t>Qual a diferença entre um app e um site?</a:t>
            </a:r>
            <a:endParaRPr b="0" lang="pt-BR" sz="1800" spc="-1" strike="noStrike">
              <a:latin typeface="Arial"/>
            </a:endParaRPr>
          </a:p>
          <a:p>
            <a:pPr marL="360000" algn="just">
              <a:lnSpc>
                <a:spcPct val="100000"/>
              </a:lnSpc>
              <a:spcBef>
                <a:spcPts val="2268"/>
              </a:spcBef>
              <a:tabLst>
                <a:tab algn="l" pos="0"/>
              </a:tabLst>
            </a:pPr>
            <a:r>
              <a:rPr b="0" lang="pt-BR" sz="1800" spc="-1" strike="noStrike">
                <a:solidFill>
                  <a:srgbClr val="002060"/>
                </a:solidFill>
                <a:latin typeface="Arial"/>
                <a:ea typeface="Arial"/>
              </a:rPr>
              <a:t>Um app pode acessar recursos nativos do dispositivo, como sensores, câmera, imagens, contatos, entre outros. </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2"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Instalação do ambiente (expo)</a:t>
            </a:r>
            <a:endParaRPr b="0" lang="pt-BR" sz="3600" spc="-1" strike="noStrike">
              <a:latin typeface="Arial"/>
            </a:endParaRPr>
          </a:p>
        </p:txBody>
      </p:sp>
      <p:pic>
        <p:nvPicPr>
          <p:cNvPr id="123" name="Google Shape;214;p14" descr=""/>
          <p:cNvPicPr/>
          <p:nvPr/>
        </p:nvPicPr>
        <p:blipFill>
          <a:blip r:embed="rId1"/>
          <a:stretch/>
        </p:blipFill>
        <p:spPr>
          <a:xfrm>
            <a:off x="70920" y="46440"/>
            <a:ext cx="2895480" cy="418320"/>
          </a:xfrm>
          <a:prstGeom prst="rect">
            <a:avLst/>
          </a:prstGeom>
          <a:ln>
            <a:noFill/>
          </a:ln>
        </p:spPr>
      </p:pic>
      <p:sp>
        <p:nvSpPr>
          <p:cNvPr id="124" name="CustomShape 2"/>
          <p:cNvSpPr/>
          <p:nvPr/>
        </p:nvSpPr>
        <p:spPr>
          <a:xfrm>
            <a:off x="540000" y="1209240"/>
            <a:ext cx="7870320" cy="36774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pt-BR" sz="1400" spc="-1" strike="noStrike">
                <a:solidFill>
                  <a:srgbClr val="002060"/>
                </a:solidFill>
                <a:latin typeface="Arial"/>
                <a:ea typeface="Arial"/>
              </a:rPr>
              <a:t>O expo é um modo mais fácil de criar e executar projetos no React-native. Ele tem algumas restrições em relação à execução CLI, mas atende grande parte dos projetos mais simples. </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Precisamos:</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Node.js LTS Release: </a:t>
            </a:r>
            <a:r>
              <a:rPr b="0" lang="pt-BR" sz="1400" spc="-1" strike="noStrike">
                <a:solidFill>
                  <a:srgbClr val="002060"/>
                </a:solidFill>
                <a:latin typeface="Arial"/>
                <a:ea typeface="Arial"/>
              </a:rPr>
              <a:t>O Node pode ser obtido em</a:t>
            </a:r>
            <a:r>
              <a:rPr b="1" lang="pt-BR" sz="1400" spc="-1" strike="noStrike">
                <a:solidFill>
                  <a:srgbClr val="002060"/>
                </a:solidFill>
                <a:latin typeface="Arial"/>
                <a:ea typeface="Arial"/>
              </a:rPr>
              <a:t> </a:t>
            </a:r>
            <a:r>
              <a:rPr b="1" lang="pt-BR" sz="1400" spc="-1" strike="noStrike" u="sng">
                <a:solidFill>
                  <a:srgbClr val="0097a7"/>
                </a:solidFill>
                <a:uFillTx/>
                <a:latin typeface="Arial"/>
                <a:ea typeface="Arial"/>
                <a:hlinkClick r:id="rId2"/>
              </a:rPr>
              <a:t>https://nodejs.org/en/</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JDK 8 (Java Development Kit versão 8)</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Android Studio</a:t>
            </a:r>
            <a:endParaRPr b="0" lang="pt-BR" sz="1400" spc="-1" strike="noStrike">
              <a:latin typeface="Arial"/>
            </a:endParaRPr>
          </a:p>
          <a:p>
            <a:pPr>
              <a:lnSpc>
                <a:spcPct val="100000"/>
              </a:lnSpc>
              <a:spcBef>
                <a:spcPts val="2268"/>
              </a:spcBef>
              <a:tabLst>
                <a:tab algn="l" pos="0"/>
              </a:tabLst>
            </a:pPr>
            <a:r>
              <a:rPr b="1" lang="pt-BR" sz="1400" spc="-1" strike="noStrike">
                <a:solidFill>
                  <a:srgbClr val="000000"/>
                </a:solidFill>
                <a:latin typeface="Arial"/>
                <a:ea typeface="Arial"/>
              </a:rPr>
              <a:t>Extensão ES7+ React/Redux/React-Native snippets</a:t>
            </a:r>
            <a:endParaRPr b="0" lang="pt-BR" sz="1400" spc="-1" strike="noStrike">
              <a:latin typeface="Arial"/>
            </a:endParaRPr>
          </a:p>
          <a:p>
            <a:pPr>
              <a:lnSpc>
                <a:spcPct val="100000"/>
              </a:lnSpc>
              <a:spcBef>
                <a:spcPts val="2268"/>
              </a:spcBef>
              <a:tabLst>
                <a:tab algn="l" pos="0"/>
              </a:tabLst>
            </a:pPr>
            <a:r>
              <a:rPr b="0" lang="pt-BR" sz="1800" spc="-1" strike="noStrike">
                <a:solidFill>
                  <a:srgbClr val="000000"/>
                </a:solidFill>
                <a:latin typeface="Arial"/>
                <a:ea typeface="Arial"/>
              </a:rPr>
              <a:t>https://reactnative.dev/docs/environment-setup</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Configurando o Android Studio</a:t>
            </a:r>
            <a:endParaRPr b="0" lang="pt-BR" sz="3600" spc="-1" strike="noStrike">
              <a:latin typeface="Arial"/>
            </a:endParaRPr>
          </a:p>
        </p:txBody>
      </p:sp>
      <p:pic>
        <p:nvPicPr>
          <p:cNvPr id="126" name="Google Shape;221;p15" descr=""/>
          <p:cNvPicPr/>
          <p:nvPr/>
        </p:nvPicPr>
        <p:blipFill>
          <a:blip r:embed="rId1"/>
          <a:stretch/>
        </p:blipFill>
        <p:spPr>
          <a:xfrm>
            <a:off x="70920" y="46440"/>
            <a:ext cx="2895480" cy="418320"/>
          </a:xfrm>
          <a:prstGeom prst="rect">
            <a:avLst/>
          </a:prstGeom>
          <a:ln>
            <a:noFill/>
          </a:ln>
        </p:spPr>
      </p:pic>
      <p:sp>
        <p:nvSpPr>
          <p:cNvPr id="127" name="CustomShape 2"/>
          <p:cNvSpPr/>
          <p:nvPr/>
        </p:nvSpPr>
        <p:spPr>
          <a:xfrm>
            <a:off x="595800" y="1162080"/>
            <a:ext cx="7870320" cy="7898400"/>
          </a:xfrm>
          <a:prstGeom prst="rect">
            <a:avLst/>
          </a:prstGeom>
          <a:noFill/>
          <a:ln>
            <a:noFill/>
          </a:ln>
        </p:spPr>
        <p:style>
          <a:lnRef idx="0"/>
          <a:fillRef idx="0"/>
          <a:effectRef idx="0"/>
          <a:fontRef idx="minor"/>
        </p:style>
        <p:txBody>
          <a:bodyPr lIns="90000" rIns="90000" tIns="91440" bIns="91440">
            <a:spAutoFit/>
          </a:bodyPr>
          <a:p>
            <a:pPr marL="285840" indent="-285120">
              <a:lnSpc>
                <a:spcPct val="100000"/>
              </a:lnSpc>
              <a:buClr>
                <a:srgbClr val="002060"/>
              </a:buClr>
              <a:buFont typeface="Arial"/>
              <a:buChar char="•"/>
            </a:pPr>
            <a:r>
              <a:rPr b="0" lang="pt-BR" sz="1400" spc="-1" strike="noStrike">
                <a:solidFill>
                  <a:srgbClr val="002060"/>
                </a:solidFill>
                <a:latin typeface="Arial"/>
                <a:ea typeface="Arial"/>
              </a:rPr>
              <a:t>Configurar nas variáveis do ambiente do Windows, no path, a diretriz </a:t>
            </a:r>
            <a:r>
              <a:rPr b="1" lang="pt-BR" sz="1400" spc="-1" strike="noStrike">
                <a:solidFill>
                  <a:srgbClr val="002060"/>
                </a:solidFill>
                <a:latin typeface="Arial"/>
                <a:ea typeface="Arial"/>
              </a:rPr>
              <a:t>ANDROID_HOME </a:t>
            </a:r>
            <a:r>
              <a:rPr b="0" lang="pt-BR" sz="1400" spc="-1" strike="noStrike">
                <a:solidFill>
                  <a:srgbClr val="002060"/>
                </a:solidFill>
                <a:latin typeface="Arial"/>
                <a:ea typeface="Arial"/>
              </a:rPr>
              <a:t>apontando para o caminho do Sdk (por exemplo C:/Android/Sdk)</a:t>
            </a:r>
            <a:endParaRPr b="0" lang="pt-BR" sz="1400" spc="-1" strike="noStrike">
              <a:latin typeface="Arial"/>
            </a:endParaRPr>
          </a:p>
          <a:p>
            <a:pPr marL="285840" indent="-285120">
              <a:lnSpc>
                <a:spcPct val="100000"/>
              </a:lnSpc>
              <a:spcBef>
                <a:spcPts val="2268"/>
              </a:spcBef>
              <a:buClr>
                <a:srgbClr val="002060"/>
              </a:buClr>
              <a:buFont typeface="Arial"/>
              <a:buChar char="•"/>
            </a:pPr>
            <a:r>
              <a:rPr b="0" lang="pt-BR" sz="1400" spc="-1" strike="noStrike">
                <a:solidFill>
                  <a:srgbClr val="002060"/>
                </a:solidFill>
                <a:latin typeface="Arial"/>
                <a:ea typeface="Arial"/>
              </a:rPr>
              <a:t>Configurar nas variáveis do ambiente do Windows, no path, a diretriz </a:t>
            </a:r>
            <a:r>
              <a:rPr b="1" lang="pt-BR" sz="1400" spc="-1" strike="noStrike">
                <a:solidFill>
                  <a:srgbClr val="002060"/>
                </a:solidFill>
                <a:latin typeface="Arial"/>
                <a:ea typeface="Arial"/>
              </a:rPr>
              <a:t>JAVA_HOME </a:t>
            </a:r>
            <a:r>
              <a:rPr b="0" lang="pt-BR" sz="1400" spc="-1" strike="noStrike">
                <a:solidFill>
                  <a:srgbClr val="002060"/>
                </a:solidFill>
                <a:latin typeface="Arial"/>
                <a:ea typeface="Arial"/>
              </a:rPr>
              <a:t>apontando para o caminho do Sdk (por exemplo C:\Program Files\Java\jdk1.8.0_251) Troque o final pela versão do </a:t>
            </a:r>
            <a:r>
              <a:rPr b="1" lang="pt-BR" sz="1400" spc="-1" strike="noStrike">
                <a:solidFill>
                  <a:srgbClr val="002060"/>
                </a:solidFill>
                <a:latin typeface="Arial"/>
                <a:ea typeface="Arial"/>
              </a:rPr>
              <a:t>JAVA</a:t>
            </a:r>
            <a:r>
              <a:rPr b="0" lang="pt-BR" sz="1400" spc="-1" strike="noStrike">
                <a:solidFill>
                  <a:srgbClr val="002060"/>
                </a:solidFill>
                <a:latin typeface="Arial"/>
                <a:ea typeface="Arial"/>
              </a:rPr>
              <a:t> da sua máquina</a:t>
            </a:r>
            <a:endParaRPr b="0" lang="pt-BR" sz="1400" spc="-1" strike="noStrike">
              <a:latin typeface="Arial"/>
            </a:endParaRPr>
          </a:p>
          <a:p>
            <a:pPr>
              <a:lnSpc>
                <a:spcPct val="100000"/>
              </a:lnSpc>
              <a:spcBef>
                <a:spcPts val="2268"/>
              </a:spcBef>
              <a:tabLst>
                <a:tab algn="l" pos="0"/>
              </a:tabLst>
            </a:pPr>
            <a:r>
              <a:rPr b="0" lang="pt-BR" sz="1400" spc="-1" strike="noStrike">
                <a:solidFill>
                  <a:srgbClr val="002060"/>
                </a:solidFill>
                <a:latin typeface="Arial"/>
                <a:ea typeface="Arial"/>
              </a:rPr>
              <a:t>Em variáveis do ambiente do Windows, no path, adicionar:</a:t>
            </a:r>
            <a:endParaRPr b="0" lang="pt-BR" sz="1400" spc="-1" strike="noStrike">
              <a:latin typeface="Arial"/>
            </a:endParaRPr>
          </a:p>
          <a:p>
            <a:pPr>
              <a:lnSpc>
                <a:spcPct val="100000"/>
              </a:lnSpc>
              <a:spcBef>
                <a:spcPts val="2268"/>
              </a:spcBef>
              <a:tabLst>
                <a:tab algn="l" pos="0"/>
              </a:tabLst>
            </a:pPr>
            <a:r>
              <a:rPr b="0" lang="pt-BR" sz="1200" spc="-1" strike="noStrike">
                <a:solidFill>
                  <a:srgbClr val="002060"/>
                </a:solidFill>
                <a:latin typeface="Arial"/>
                <a:ea typeface="Arial"/>
              </a:rPr>
              <a:t>%ANDROID_HOME%\emulator </a:t>
            </a:r>
            <a:endParaRPr b="0" lang="pt-BR" sz="1200" spc="-1" strike="noStrike">
              <a:latin typeface="Arial"/>
            </a:endParaRPr>
          </a:p>
          <a:p>
            <a:pPr>
              <a:lnSpc>
                <a:spcPct val="100000"/>
              </a:lnSpc>
              <a:spcBef>
                <a:spcPts val="2268"/>
              </a:spcBef>
              <a:tabLst>
                <a:tab algn="l" pos="0"/>
              </a:tabLst>
            </a:pPr>
            <a:r>
              <a:rPr b="0" lang="pt-BR" sz="1200" spc="-1" strike="noStrike">
                <a:solidFill>
                  <a:srgbClr val="002060"/>
                </a:solidFill>
                <a:latin typeface="Arial"/>
                <a:ea typeface="Arial"/>
              </a:rPr>
              <a:t>%ANDROID_HOME%\tools</a:t>
            </a:r>
            <a:endParaRPr b="0" lang="pt-BR" sz="1200" spc="-1" strike="noStrike">
              <a:latin typeface="Arial"/>
            </a:endParaRPr>
          </a:p>
          <a:p>
            <a:pPr>
              <a:lnSpc>
                <a:spcPct val="100000"/>
              </a:lnSpc>
              <a:spcBef>
                <a:spcPts val="2268"/>
              </a:spcBef>
              <a:tabLst>
                <a:tab algn="l" pos="0"/>
              </a:tabLst>
            </a:pPr>
            <a:r>
              <a:rPr b="0" lang="pt-BR" sz="1200" spc="-1" strike="noStrike">
                <a:solidFill>
                  <a:srgbClr val="002060"/>
                </a:solidFill>
                <a:latin typeface="Arial"/>
                <a:ea typeface="Arial"/>
              </a:rPr>
              <a:t>%ANDROID_HOME%\tools\bin</a:t>
            </a:r>
            <a:endParaRPr b="0" lang="pt-BR" sz="1200" spc="-1" strike="noStrike">
              <a:latin typeface="Arial"/>
            </a:endParaRPr>
          </a:p>
          <a:p>
            <a:pPr>
              <a:lnSpc>
                <a:spcPct val="100000"/>
              </a:lnSpc>
              <a:spcBef>
                <a:spcPts val="2268"/>
              </a:spcBef>
              <a:tabLst>
                <a:tab algn="l" pos="0"/>
              </a:tabLst>
            </a:pPr>
            <a:r>
              <a:rPr b="0" lang="pt-BR" sz="1200" spc="-1" strike="noStrike">
                <a:solidFill>
                  <a:srgbClr val="002060"/>
                </a:solidFill>
                <a:latin typeface="Arial"/>
                <a:ea typeface="Arial"/>
              </a:rPr>
              <a:t>%ANDROID_HOME%\platform-tools</a:t>
            </a:r>
            <a:endParaRPr b="0" lang="pt-BR" sz="1200" spc="-1" strike="noStrike">
              <a:latin typeface="Arial"/>
            </a:endParaRPr>
          </a:p>
          <a:p>
            <a:pPr>
              <a:lnSpc>
                <a:spcPct val="100000"/>
              </a:lnSpc>
              <a:spcBef>
                <a:spcPts val="2268"/>
              </a:spcBef>
              <a:tabLst>
                <a:tab algn="l" pos="0"/>
              </a:tabLst>
            </a:pPr>
            <a:endParaRPr b="0" lang="pt-BR" sz="1200" spc="-1" strike="noStrike">
              <a:latin typeface="Arial"/>
            </a:endParaRPr>
          </a:p>
          <a:p>
            <a:pPr>
              <a:lnSpc>
                <a:spcPct val="100000"/>
              </a:lnSpc>
              <a:spcBef>
                <a:spcPts val="2268"/>
              </a:spcBef>
              <a:tabLst>
                <a:tab algn="l" pos="0"/>
              </a:tabLst>
            </a:pPr>
            <a:endParaRPr b="0" lang="pt-BR" sz="1200" spc="-1" strike="noStrike">
              <a:latin typeface="Arial"/>
            </a:endParaRPr>
          </a:p>
          <a:p>
            <a:pPr>
              <a:lnSpc>
                <a:spcPct val="100000"/>
              </a:lnSpc>
              <a:spcBef>
                <a:spcPts val="2268"/>
              </a:spcBef>
              <a:tabLst>
                <a:tab algn="l" pos="0"/>
              </a:tabLst>
            </a:pPr>
            <a:endParaRPr b="0" lang="pt-BR" sz="12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Node.js LTS Release: </a:t>
            </a:r>
            <a:r>
              <a:rPr b="0" lang="pt-BR" sz="1400" spc="-1" strike="noStrike">
                <a:solidFill>
                  <a:srgbClr val="002060"/>
                </a:solidFill>
                <a:latin typeface="Arial"/>
                <a:ea typeface="Arial"/>
              </a:rPr>
              <a:t>O Node pode ser obtido em</a:t>
            </a:r>
            <a:r>
              <a:rPr b="1" lang="pt-BR" sz="1400" spc="-1" strike="noStrike">
                <a:solidFill>
                  <a:srgbClr val="002060"/>
                </a:solidFill>
                <a:latin typeface="Arial"/>
                <a:ea typeface="Arial"/>
              </a:rPr>
              <a:t> </a:t>
            </a:r>
            <a:r>
              <a:rPr b="1" lang="pt-BR" sz="1400" spc="-1" strike="noStrike" u="sng">
                <a:solidFill>
                  <a:srgbClr val="0097a7"/>
                </a:solidFill>
                <a:uFillTx/>
                <a:latin typeface="Arial"/>
                <a:ea typeface="Arial"/>
                <a:hlinkClick r:id="rId2"/>
              </a:rPr>
              <a:t>https://nodejs.org/en/</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JDK 8 (Java Development Kit versão 8)</a:t>
            </a:r>
            <a:endParaRPr b="0" lang="pt-BR" sz="1400" spc="-1" strike="noStrike">
              <a:latin typeface="Arial"/>
            </a:endParaRPr>
          </a:p>
          <a:p>
            <a:pPr>
              <a:lnSpc>
                <a:spcPct val="100000"/>
              </a:lnSpc>
              <a:spcBef>
                <a:spcPts val="2268"/>
              </a:spcBef>
              <a:tabLst>
                <a:tab algn="l" pos="0"/>
              </a:tabLst>
            </a:pPr>
            <a:r>
              <a:rPr b="1" lang="pt-BR" sz="1400" spc="-1" strike="noStrike">
                <a:solidFill>
                  <a:srgbClr val="002060"/>
                </a:solidFill>
                <a:latin typeface="Arial"/>
                <a:ea typeface="Arial"/>
              </a:rPr>
              <a:t>Android Studio</a:t>
            </a:r>
            <a:endParaRPr b="0" lang="pt-BR" sz="1400" spc="-1" strike="noStrike">
              <a:latin typeface="Arial"/>
            </a:endParaRPr>
          </a:p>
          <a:p>
            <a:pPr>
              <a:lnSpc>
                <a:spcPct val="100000"/>
              </a:lnSpc>
              <a:spcBef>
                <a:spcPts val="2268"/>
              </a:spcBef>
              <a:tabLst>
                <a:tab algn="l" pos="0"/>
              </a:tabLst>
            </a:pPr>
            <a:endParaRPr b="0" lang="pt-BR" sz="1400" spc="-1" strike="noStrike">
              <a:latin typeface="Arial"/>
            </a:endParaRPr>
          </a:p>
          <a:p>
            <a:pPr>
              <a:lnSpc>
                <a:spcPct val="100000"/>
              </a:lnSpc>
              <a:spcBef>
                <a:spcPts val="2268"/>
              </a:spcBef>
              <a:tabLst>
                <a:tab algn="l" pos="0"/>
              </a:tabLst>
            </a:pPr>
            <a:r>
              <a:rPr b="0" lang="pt-BR" sz="1800" spc="-1" strike="noStrike">
                <a:solidFill>
                  <a:srgbClr val="000000"/>
                </a:solidFill>
                <a:latin typeface="Arial"/>
                <a:ea typeface="Arial"/>
              </a:rPr>
              <a:t>https://reactnative.dev/docs/environment-setup</a:t>
            </a:r>
            <a:endParaRPr b="0" lang="pt-BR" sz="1800" spc="-1" strike="noStrike">
              <a:latin typeface="Arial"/>
            </a:endParaRPr>
          </a:p>
        </p:txBody>
      </p:sp>
      <p:sp>
        <p:nvSpPr>
          <p:cNvPr id="128" name="CustomShape 3"/>
          <p:cNvSpPr/>
          <p:nvPr/>
        </p:nvSpPr>
        <p:spPr>
          <a:xfrm>
            <a:off x="3303360" y="98640"/>
            <a:ext cx="2536560" cy="259200"/>
          </a:xfrm>
          <a:prstGeom prst="rect">
            <a:avLst/>
          </a:prstGeom>
          <a:noFill/>
          <a:ln>
            <a:noFill/>
          </a:ln>
        </p:spPr>
        <p:style>
          <a:lnRef idx="0"/>
          <a:fillRef idx="0"/>
          <a:effectRef idx="0"/>
          <a:fontRef idx="minor"/>
        </p:style>
        <p:txBody>
          <a:bodyPr anchor="ctr">
            <a:spAutoFit/>
          </a:bodyPr>
          <a:p>
            <a:pPr>
              <a:lnSpc>
                <a:spcPct val="100000"/>
              </a:lnSpc>
              <a:tabLst>
                <a:tab algn="l" pos="0"/>
              </a:tabLst>
            </a:pPr>
            <a:r>
              <a:rPr b="1" lang="pt-BR" sz="1100" spc="-1" strike="noStrike">
                <a:solidFill>
                  <a:srgbClr val="000000"/>
                </a:solidFill>
                <a:latin typeface="arial"/>
                <a:ea typeface="arial"/>
              </a:rPr>
              <a:t>C:\Program Files\Java\jdk1.8.0_251</a:t>
            </a:r>
            <a:r>
              <a:rPr b="0" lang="pt-BR" sz="400" spc="-1" strike="noStrike">
                <a:solidFill>
                  <a:srgbClr val="000000"/>
                </a:solidFill>
                <a:latin typeface="Arial"/>
                <a:ea typeface="Arial"/>
              </a:rPr>
              <a:t> </a:t>
            </a:r>
            <a:endParaRPr b="0" lang="pt-BR" sz="4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9"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Configurando o Android SKD</a:t>
            </a:r>
            <a:endParaRPr b="0" lang="pt-BR" sz="3600" spc="-1" strike="noStrike">
              <a:latin typeface="Arial"/>
            </a:endParaRPr>
          </a:p>
        </p:txBody>
      </p:sp>
      <p:pic>
        <p:nvPicPr>
          <p:cNvPr id="130" name="Google Shape;229;p16" descr=""/>
          <p:cNvPicPr/>
          <p:nvPr/>
        </p:nvPicPr>
        <p:blipFill>
          <a:blip r:embed="rId1"/>
          <a:stretch/>
        </p:blipFill>
        <p:spPr>
          <a:xfrm>
            <a:off x="70920" y="46440"/>
            <a:ext cx="2895480" cy="418320"/>
          </a:xfrm>
          <a:prstGeom prst="rect">
            <a:avLst/>
          </a:prstGeom>
          <a:ln>
            <a:noFill/>
          </a:ln>
        </p:spPr>
      </p:pic>
      <p:sp>
        <p:nvSpPr>
          <p:cNvPr id="131" name="CustomShape 2"/>
          <p:cNvSpPr/>
          <p:nvPr/>
        </p:nvSpPr>
        <p:spPr>
          <a:xfrm>
            <a:off x="540000" y="1209240"/>
            <a:ext cx="2982240" cy="275220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pt-BR" sz="1400" spc="-1" strike="noStrike">
                <a:solidFill>
                  <a:srgbClr val="002060"/>
                </a:solidFill>
                <a:latin typeface="Arial"/>
                <a:ea typeface="Arial"/>
              </a:rPr>
              <a:t>A partir do Android Studio, no SDK Manager:</a:t>
            </a:r>
            <a:endParaRPr b="0" lang="pt-BR" sz="1400" spc="-1" strike="noStrike">
              <a:latin typeface="Arial"/>
            </a:endParaRPr>
          </a:p>
          <a:p>
            <a:pPr>
              <a:lnSpc>
                <a:spcPct val="100000"/>
              </a:lnSpc>
              <a:spcBef>
                <a:spcPts val="2268"/>
              </a:spcBef>
              <a:tabLst>
                <a:tab algn="l" pos="0"/>
              </a:tabLst>
            </a:pPr>
            <a:r>
              <a:rPr b="0" lang="pt-BR" sz="1400" spc="-1" strike="noStrike">
                <a:solidFill>
                  <a:srgbClr val="002060"/>
                </a:solidFill>
                <a:latin typeface="Arial"/>
                <a:ea typeface="Arial"/>
              </a:rPr>
              <a:t>Em </a:t>
            </a:r>
            <a:r>
              <a:rPr b="1" lang="pt-BR" sz="1400" spc="-1" strike="noStrike">
                <a:solidFill>
                  <a:srgbClr val="002060"/>
                </a:solidFill>
                <a:latin typeface="Arial"/>
                <a:ea typeface="Arial"/>
              </a:rPr>
              <a:t>SDK Platforms,</a:t>
            </a:r>
            <a:r>
              <a:rPr b="0" lang="pt-BR" sz="1400" spc="-1" strike="noStrike">
                <a:solidFill>
                  <a:srgbClr val="002060"/>
                </a:solidFill>
                <a:latin typeface="Arial"/>
                <a:ea typeface="Arial"/>
              </a:rPr>
              <a:t> selecione o Android 9.0 (Pie), que corresponde à API (SDK) 28, e clique em Apply.</a:t>
            </a:r>
            <a:endParaRPr b="0" lang="pt-BR" sz="1400" spc="-1" strike="noStrike">
              <a:latin typeface="Arial"/>
            </a:endParaRPr>
          </a:p>
          <a:p>
            <a:pPr>
              <a:lnSpc>
                <a:spcPct val="100000"/>
              </a:lnSpc>
              <a:spcBef>
                <a:spcPts val="2268"/>
              </a:spcBef>
              <a:tabLst>
                <a:tab algn="l" pos="0"/>
              </a:tabLst>
            </a:pPr>
            <a:endParaRPr b="0" lang="pt-BR" sz="1400" spc="-1" strike="noStrike">
              <a:latin typeface="Arial"/>
            </a:endParaRPr>
          </a:p>
          <a:p>
            <a:pPr>
              <a:lnSpc>
                <a:spcPct val="100000"/>
              </a:lnSpc>
              <a:spcBef>
                <a:spcPts val="2268"/>
              </a:spcBef>
              <a:tabLst>
                <a:tab algn="l" pos="0"/>
              </a:tabLst>
            </a:pPr>
            <a:endParaRPr b="0" lang="pt-BR" sz="1400" spc="-1" strike="noStrike">
              <a:latin typeface="Arial"/>
            </a:endParaRPr>
          </a:p>
        </p:txBody>
      </p:sp>
      <p:pic>
        <p:nvPicPr>
          <p:cNvPr id="132" name="Google Shape;231;p16" descr="Interface gráfica do usuário, Texto&#10;&#10;Descrição gerada automaticamente"/>
          <p:cNvPicPr/>
          <p:nvPr/>
        </p:nvPicPr>
        <p:blipFill>
          <a:blip r:embed="rId2"/>
          <a:stretch/>
        </p:blipFill>
        <p:spPr>
          <a:xfrm>
            <a:off x="3647160" y="1251720"/>
            <a:ext cx="5399280" cy="3779280"/>
          </a:xfrm>
          <a:prstGeom prst="rect">
            <a:avLst/>
          </a:prstGeom>
          <a:ln>
            <a:noFill/>
          </a:ln>
        </p:spPr>
      </p:pic>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3"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Configurando o Android AVD</a:t>
            </a:r>
            <a:endParaRPr b="0" lang="pt-BR" sz="3600" spc="-1" strike="noStrike">
              <a:latin typeface="Arial"/>
            </a:endParaRPr>
          </a:p>
        </p:txBody>
      </p:sp>
      <p:pic>
        <p:nvPicPr>
          <p:cNvPr id="134" name="Google Shape;237;p17" descr=""/>
          <p:cNvPicPr/>
          <p:nvPr/>
        </p:nvPicPr>
        <p:blipFill>
          <a:blip r:embed="rId1"/>
          <a:stretch/>
        </p:blipFill>
        <p:spPr>
          <a:xfrm>
            <a:off x="70920" y="46440"/>
            <a:ext cx="2895480" cy="418320"/>
          </a:xfrm>
          <a:prstGeom prst="rect">
            <a:avLst/>
          </a:prstGeom>
          <a:ln>
            <a:noFill/>
          </a:ln>
        </p:spPr>
      </p:pic>
      <p:sp>
        <p:nvSpPr>
          <p:cNvPr id="135" name="CustomShape 2"/>
          <p:cNvSpPr/>
          <p:nvPr/>
        </p:nvSpPr>
        <p:spPr>
          <a:xfrm>
            <a:off x="540000" y="1209240"/>
            <a:ext cx="7870320" cy="82224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0" lang="pt-BR" sz="1400" spc="-1" strike="noStrike">
                <a:solidFill>
                  <a:srgbClr val="002060"/>
                </a:solidFill>
                <a:latin typeface="Arial"/>
                <a:ea typeface="Arial"/>
              </a:rPr>
              <a:t>Um dos modos de executar aplicativos React Native é através do emulador do Android, presente no Android SDK. O Android Virtual Device, AVD, simula um dispositivo para testes no computador. </a:t>
            </a:r>
            <a:endParaRPr b="0" lang="pt-BR" sz="1400" spc="-1" strike="noStrike">
              <a:latin typeface="Arial"/>
            </a:endParaRPr>
          </a:p>
        </p:txBody>
      </p:sp>
      <p:pic>
        <p:nvPicPr>
          <p:cNvPr id="136" name="Google Shape;239;p17" descr=""/>
          <p:cNvPicPr/>
          <p:nvPr/>
        </p:nvPicPr>
        <p:blipFill>
          <a:blip r:embed="rId2"/>
          <a:srcRect l="44852" t="14426" r="34923" b="34506"/>
          <a:stretch/>
        </p:blipFill>
        <p:spPr>
          <a:xfrm>
            <a:off x="1311120" y="2040120"/>
            <a:ext cx="2768040" cy="2949120"/>
          </a:xfrm>
          <a:prstGeom prst="rect">
            <a:avLst/>
          </a:prstGeom>
          <a:ln>
            <a:noFill/>
          </a:ln>
        </p:spPr>
      </p:pic>
      <p:pic>
        <p:nvPicPr>
          <p:cNvPr id="137" name="Google Shape;240;p17" descr=""/>
          <p:cNvPicPr/>
          <p:nvPr/>
        </p:nvPicPr>
        <p:blipFill>
          <a:blip r:embed="rId3"/>
          <a:srcRect l="48234" t="20807" r="21247" b="19639"/>
          <a:stretch/>
        </p:blipFill>
        <p:spPr>
          <a:xfrm>
            <a:off x="4309920" y="2062800"/>
            <a:ext cx="3522240" cy="2900160"/>
          </a:xfrm>
          <a:prstGeom prst="rect">
            <a:avLst/>
          </a:prstGeom>
          <a:ln>
            <a:noFill/>
          </a:ln>
        </p:spPr>
      </p:pic>
      <p:sp>
        <p:nvSpPr>
          <p:cNvPr id="138" name="CustomShape 3"/>
          <p:cNvSpPr/>
          <p:nvPr/>
        </p:nvSpPr>
        <p:spPr>
          <a:xfrm>
            <a:off x="4632480" y="4506120"/>
            <a:ext cx="281520" cy="248040"/>
          </a:xfrm>
          <a:prstGeom prst="downArrow">
            <a:avLst>
              <a:gd name="adj1" fmla="val 50000"/>
              <a:gd name="adj2" fmla="val 50000"/>
            </a:avLst>
          </a:prstGeom>
          <a:solidFill>
            <a:srgbClr val="eeff41"/>
          </a:solidFill>
          <a:ln w="25560">
            <a:solidFill>
              <a:srgbClr val="b0bc30"/>
            </a:solidFill>
            <a:miter/>
          </a:ln>
        </p:spPr>
        <p:style>
          <a:lnRef idx="0"/>
          <a:fillRef idx="0"/>
          <a:effectRef idx="0"/>
          <a:fontRef idx="minor"/>
        </p:style>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39"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Configurando o Android AVD</a:t>
            </a:r>
            <a:endParaRPr b="0" lang="pt-BR" sz="3600" spc="-1" strike="noStrike">
              <a:latin typeface="Arial"/>
            </a:endParaRPr>
          </a:p>
        </p:txBody>
      </p:sp>
      <p:pic>
        <p:nvPicPr>
          <p:cNvPr id="140" name="Google Shape;247;p18" descr=""/>
          <p:cNvPicPr/>
          <p:nvPr/>
        </p:nvPicPr>
        <p:blipFill>
          <a:blip r:embed="rId1"/>
          <a:stretch/>
        </p:blipFill>
        <p:spPr>
          <a:xfrm>
            <a:off x="70920" y="46440"/>
            <a:ext cx="2895480" cy="418320"/>
          </a:xfrm>
          <a:prstGeom prst="rect">
            <a:avLst/>
          </a:prstGeom>
          <a:ln>
            <a:noFill/>
          </a:ln>
        </p:spPr>
      </p:pic>
      <p:pic>
        <p:nvPicPr>
          <p:cNvPr id="141" name="Google Shape;248;p18" descr=""/>
          <p:cNvPicPr/>
          <p:nvPr/>
        </p:nvPicPr>
        <p:blipFill>
          <a:blip r:embed="rId2"/>
          <a:srcRect l="44116" t="14674" r="25367" b="13309"/>
          <a:stretch/>
        </p:blipFill>
        <p:spPr>
          <a:xfrm>
            <a:off x="102240" y="1629000"/>
            <a:ext cx="2654640" cy="2642760"/>
          </a:xfrm>
          <a:prstGeom prst="rect">
            <a:avLst/>
          </a:prstGeom>
          <a:ln>
            <a:noFill/>
          </a:ln>
        </p:spPr>
      </p:pic>
      <p:pic>
        <p:nvPicPr>
          <p:cNvPr id="142" name="Google Shape;249;p18" descr=""/>
          <p:cNvPicPr/>
          <p:nvPr/>
        </p:nvPicPr>
        <p:blipFill>
          <a:blip r:embed="rId3"/>
          <a:srcRect l="44190" t="14674" r="23306" b="13309"/>
          <a:stretch/>
        </p:blipFill>
        <p:spPr>
          <a:xfrm>
            <a:off x="2866320" y="1629000"/>
            <a:ext cx="2827080" cy="2642760"/>
          </a:xfrm>
          <a:prstGeom prst="rect">
            <a:avLst/>
          </a:prstGeom>
          <a:ln>
            <a:noFill/>
          </a:ln>
        </p:spPr>
      </p:pic>
      <p:pic>
        <p:nvPicPr>
          <p:cNvPr id="143" name="Google Shape;250;p18" descr=""/>
          <p:cNvPicPr/>
          <p:nvPr/>
        </p:nvPicPr>
        <p:blipFill>
          <a:blip r:embed="rId4"/>
          <a:srcRect l="30513" t="27603" r="38528" b="12614"/>
          <a:stretch/>
        </p:blipFill>
        <p:spPr>
          <a:xfrm>
            <a:off x="5803200" y="1629000"/>
            <a:ext cx="3243960" cy="2642760"/>
          </a:xfrm>
          <a:prstGeom prst="rect">
            <a:avLst/>
          </a:prstGeom>
          <a:ln>
            <a:noFill/>
          </a:ln>
        </p:spPr>
      </p:pic>
      <p:sp>
        <p:nvSpPr>
          <p:cNvPr id="144" name="CustomShape 2"/>
          <p:cNvSpPr/>
          <p:nvPr/>
        </p:nvSpPr>
        <p:spPr>
          <a:xfrm>
            <a:off x="344520" y="4411440"/>
            <a:ext cx="7870320" cy="510480"/>
          </a:xfrm>
          <a:prstGeom prst="rect">
            <a:avLst/>
          </a:prstGeom>
          <a:noFill/>
          <a:ln>
            <a:noFill/>
          </a:ln>
        </p:spPr>
        <p:style>
          <a:lnRef idx="0"/>
          <a:fillRef idx="0"/>
          <a:effectRef idx="0"/>
          <a:fontRef idx="minor"/>
        </p:style>
        <p:txBody>
          <a:bodyPr lIns="90000" rIns="90000" tIns="91440" bIns="91440">
            <a:noAutofit/>
          </a:bodyPr>
          <a:p>
            <a:pPr marL="457200" indent="-329760">
              <a:lnSpc>
                <a:spcPct val="100000"/>
              </a:lnSpc>
              <a:spcBef>
                <a:spcPts val="2268"/>
              </a:spcBef>
              <a:buClr>
                <a:srgbClr val="000000"/>
              </a:buClr>
              <a:buFont typeface="Arial"/>
              <a:buChar char="●"/>
            </a:pPr>
            <a:r>
              <a:rPr b="0" lang="pt-BR" sz="1600" spc="-1" strike="noStrike">
                <a:solidFill>
                  <a:srgbClr val="000000"/>
                </a:solidFill>
                <a:latin typeface="Arial"/>
                <a:ea typeface="Arial"/>
              </a:rPr>
              <a:t>Usar API 28</a:t>
            </a:r>
            <a:endParaRPr b="0" lang="pt-BR" sz="16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79" name="CustomShape 1"/>
          <p:cNvSpPr/>
          <p:nvPr/>
        </p:nvSpPr>
        <p:spPr>
          <a:xfrm>
            <a:off x="425160" y="801000"/>
            <a:ext cx="7758360" cy="347508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2000" spc="-1" strike="noStrike">
                <a:solidFill>
                  <a:srgbClr val="002060"/>
                </a:solidFill>
                <a:latin typeface="Arial"/>
                <a:ea typeface="Arial"/>
              </a:rPr>
              <a:t>DEV FULL STACK  - React-native</a:t>
            </a:r>
            <a:endParaRPr b="0" lang="pt-BR" sz="2000" spc="-1" strike="noStrike">
              <a:latin typeface="Arial"/>
            </a:endParaRPr>
          </a:p>
          <a:p>
            <a:pPr>
              <a:lnSpc>
                <a:spcPct val="100000"/>
              </a:lnSpc>
              <a:tabLst>
                <a:tab algn="l" pos="0"/>
              </a:tabLst>
            </a:pPr>
            <a:endParaRPr b="0" lang="pt-BR" sz="2000" spc="-1" strike="noStrike">
              <a:latin typeface="Arial"/>
            </a:endParaRPr>
          </a:p>
          <a:p>
            <a:pPr algn="ctr">
              <a:lnSpc>
                <a:spcPct val="100000"/>
              </a:lnSpc>
              <a:tabLst>
                <a:tab algn="l" pos="0"/>
              </a:tabLst>
            </a:pPr>
            <a:r>
              <a:rPr b="1" lang="pt-BR" sz="2800" spc="-1" strike="noStrike">
                <a:solidFill>
                  <a:srgbClr val="ff0000"/>
                </a:solidFill>
                <a:latin typeface="Arial"/>
                <a:ea typeface="Arial"/>
              </a:rPr>
              <a:t>Aula 01: Fundamentos </a:t>
            </a:r>
            <a:endParaRPr b="0" lang="pt-BR" sz="2800" spc="-1" strike="noStrike">
              <a:latin typeface="Arial"/>
            </a:endParaRPr>
          </a:p>
          <a:p>
            <a:pPr algn="ctr">
              <a:lnSpc>
                <a:spcPct val="100000"/>
              </a:lnSpc>
              <a:tabLst>
                <a:tab algn="l" pos="0"/>
              </a:tabLst>
            </a:pPr>
            <a:endParaRPr b="0" lang="pt-BR" sz="2800" spc="-1" strike="noStrike">
              <a:latin typeface="Arial"/>
            </a:endParaRPr>
          </a:p>
          <a:p>
            <a:pPr>
              <a:lnSpc>
                <a:spcPct val="100000"/>
              </a:lnSpc>
              <a:tabLst>
                <a:tab algn="l" pos="0"/>
              </a:tabLst>
            </a:pPr>
            <a:r>
              <a:rPr b="1" lang="pt-BR" sz="2000" spc="-1" strike="noStrike">
                <a:solidFill>
                  <a:srgbClr val="002060"/>
                </a:solidFill>
                <a:latin typeface="Arial"/>
                <a:ea typeface="Arial"/>
              </a:rPr>
              <a:t>Objetivos da aula:</a:t>
            </a:r>
            <a:endParaRPr b="0" lang="pt-BR" sz="2000" spc="-1" strike="noStrike">
              <a:latin typeface="Arial"/>
            </a:endParaRPr>
          </a:p>
          <a:p>
            <a:pPr>
              <a:lnSpc>
                <a:spcPct val="100000"/>
              </a:lnSpc>
              <a:tabLst>
                <a:tab algn="l" pos="0"/>
              </a:tabLst>
            </a:pPr>
            <a:endParaRPr b="0" lang="pt-BR" sz="2000" spc="-1" strike="noStrike">
              <a:latin typeface="Arial"/>
            </a:endParaRPr>
          </a:p>
          <a:p>
            <a:pPr marL="216000" indent="-215280">
              <a:lnSpc>
                <a:spcPct val="100000"/>
              </a:lnSpc>
              <a:buClr>
                <a:srgbClr val="000000"/>
              </a:buClr>
              <a:buFont typeface="Noto Sans Symbols"/>
              <a:buAutoNum type="arabicPeriod"/>
              <a:tabLst>
                <a:tab algn="l" pos="0"/>
              </a:tabLst>
            </a:pPr>
            <a:r>
              <a:rPr b="1" lang="pt-BR" sz="2000" spc="-1" strike="noStrike">
                <a:solidFill>
                  <a:srgbClr val="002060"/>
                </a:solidFill>
                <a:latin typeface="Arial"/>
                <a:ea typeface="Arial"/>
              </a:rPr>
              <a:t>Entender o que é um aplicativo para mobile</a:t>
            </a:r>
            <a:endParaRPr b="0" lang="pt-BR" sz="2000" spc="-1" strike="noStrike">
              <a:latin typeface="Arial"/>
            </a:endParaRPr>
          </a:p>
          <a:p>
            <a:pPr marL="216000" indent="-215280">
              <a:lnSpc>
                <a:spcPct val="100000"/>
              </a:lnSpc>
              <a:buClr>
                <a:srgbClr val="000000"/>
              </a:buClr>
              <a:buFont typeface="Noto Sans Symbols"/>
              <a:buAutoNum type="arabicPeriod"/>
              <a:tabLst>
                <a:tab algn="l" pos="0"/>
              </a:tabLst>
            </a:pPr>
            <a:r>
              <a:rPr b="1" lang="pt-BR" sz="2000" spc="-1" strike="noStrike">
                <a:solidFill>
                  <a:srgbClr val="002060"/>
                </a:solidFill>
                <a:latin typeface="Arial"/>
                <a:ea typeface="Arial"/>
              </a:rPr>
              <a:t>Funcionamento do Android</a:t>
            </a:r>
            <a:endParaRPr b="0" lang="pt-BR" sz="2000" spc="-1" strike="noStrike">
              <a:latin typeface="Arial"/>
            </a:endParaRPr>
          </a:p>
          <a:p>
            <a:pPr marL="216000" indent="-215280">
              <a:lnSpc>
                <a:spcPct val="100000"/>
              </a:lnSpc>
              <a:buClr>
                <a:srgbClr val="000000"/>
              </a:buClr>
              <a:buFont typeface="Noto Sans Symbols"/>
              <a:buAutoNum type="arabicPeriod"/>
              <a:tabLst>
                <a:tab algn="l" pos="0"/>
              </a:tabLst>
            </a:pPr>
            <a:r>
              <a:rPr b="1" lang="pt-BR" sz="2000" spc="-1" strike="noStrike">
                <a:solidFill>
                  <a:srgbClr val="002060"/>
                </a:solidFill>
                <a:latin typeface="Arial"/>
                <a:ea typeface="Arial"/>
              </a:rPr>
              <a:t>Configuração do ambiente</a:t>
            </a:r>
            <a:endParaRPr b="0" lang="pt-BR" sz="2000" spc="-1" strike="noStrike">
              <a:latin typeface="Arial"/>
            </a:endParaRPr>
          </a:p>
          <a:p>
            <a:pPr marL="216000" indent="-215280">
              <a:lnSpc>
                <a:spcPct val="100000"/>
              </a:lnSpc>
              <a:buClr>
                <a:srgbClr val="000000"/>
              </a:buClr>
              <a:buFont typeface="Noto Sans Symbols"/>
              <a:buAutoNum type="arabicPeriod"/>
              <a:tabLst>
                <a:tab algn="l" pos="0"/>
              </a:tabLst>
            </a:pPr>
            <a:r>
              <a:rPr b="1" lang="pt-BR" sz="2000" spc="-1" strike="noStrike">
                <a:solidFill>
                  <a:srgbClr val="002060"/>
                </a:solidFill>
                <a:latin typeface="Arial"/>
                <a:ea typeface="Arial"/>
              </a:rPr>
              <a:t>Primeiros passos – Alô Mundo</a:t>
            </a:r>
            <a:endParaRPr b="0" lang="pt-BR" sz="2000" spc="-1" strike="noStrike">
              <a:latin typeface="Arial"/>
            </a:endParaRPr>
          </a:p>
        </p:txBody>
      </p:sp>
      <p:pic>
        <p:nvPicPr>
          <p:cNvPr id="80" name="Google Shape;119;p2" descr=""/>
          <p:cNvPicPr/>
          <p:nvPr/>
        </p:nvPicPr>
        <p:blipFill>
          <a:blip r:embed="rId1"/>
          <a:stretch/>
        </p:blipFill>
        <p:spPr>
          <a:xfrm>
            <a:off x="70920" y="46440"/>
            <a:ext cx="2895480" cy="418320"/>
          </a:xfrm>
          <a:prstGeom prst="rect">
            <a:avLst/>
          </a:prstGeom>
          <a:ln>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5"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Usando o expo</a:t>
            </a:r>
            <a:endParaRPr b="0" lang="pt-BR" sz="3600" spc="-1" strike="noStrike">
              <a:latin typeface="Arial"/>
            </a:endParaRPr>
          </a:p>
        </p:txBody>
      </p:sp>
      <p:pic>
        <p:nvPicPr>
          <p:cNvPr id="146" name="Google Shape;257;p19" descr=""/>
          <p:cNvPicPr/>
          <p:nvPr/>
        </p:nvPicPr>
        <p:blipFill>
          <a:blip r:embed="rId1"/>
          <a:stretch/>
        </p:blipFill>
        <p:spPr>
          <a:xfrm>
            <a:off x="70920" y="46440"/>
            <a:ext cx="2895480" cy="418320"/>
          </a:xfrm>
          <a:prstGeom prst="rect">
            <a:avLst/>
          </a:prstGeom>
          <a:ln>
            <a:noFill/>
          </a:ln>
        </p:spPr>
      </p:pic>
      <p:sp>
        <p:nvSpPr>
          <p:cNvPr id="147" name="CustomShape 2"/>
          <p:cNvSpPr/>
          <p:nvPr/>
        </p:nvSpPr>
        <p:spPr>
          <a:xfrm>
            <a:off x="540000" y="1209240"/>
            <a:ext cx="7870320" cy="358524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1400" spc="-1" strike="noStrike">
                <a:solidFill>
                  <a:srgbClr val="002060"/>
                </a:solidFill>
                <a:latin typeface="Arial"/>
                <a:ea typeface="Arial"/>
              </a:rPr>
              <a:t>Criando o projeto: </a:t>
            </a:r>
            <a:r>
              <a:rPr b="0" lang="pt-BR" sz="1400" spc="-1" strike="noStrike">
                <a:solidFill>
                  <a:srgbClr val="002060"/>
                </a:solidFill>
                <a:latin typeface="Arial"/>
                <a:ea typeface="Arial"/>
              </a:rPr>
              <a:t>Abra o prompt de comando, navegue até a sua pasta de trabalho e digite:</a:t>
            </a:r>
            <a:endParaRPr b="0" lang="pt-BR" sz="1400" spc="-1" strike="noStrike">
              <a:latin typeface="Arial"/>
            </a:endParaRPr>
          </a:p>
          <a:p>
            <a:pPr>
              <a:lnSpc>
                <a:spcPct val="100000"/>
              </a:lnSpc>
              <a:spcBef>
                <a:spcPts val="2268"/>
              </a:spcBef>
              <a:tabLst>
                <a:tab algn="l" pos="0"/>
              </a:tabLst>
            </a:pPr>
            <a:endParaRPr b="0" lang="pt-BR" sz="1400" spc="-1" strike="noStrike">
              <a:latin typeface="Arial"/>
            </a:endParaRPr>
          </a:p>
          <a:p>
            <a:pPr>
              <a:lnSpc>
                <a:spcPct val="100000"/>
              </a:lnSpc>
              <a:spcBef>
                <a:spcPts val="2268"/>
              </a:spcBef>
              <a:tabLst>
                <a:tab algn="l" pos="0"/>
              </a:tabLst>
            </a:pPr>
            <a:endParaRPr b="0" lang="pt-BR" sz="1400" spc="-1" strike="noStrike">
              <a:latin typeface="Arial"/>
            </a:endParaRPr>
          </a:p>
          <a:p>
            <a:pPr>
              <a:lnSpc>
                <a:spcPct val="100000"/>
              </a:lnSpc>
              <a:spcBef>
                <a:spcPts val="2268"/>
              </a:spcBef>
              <a:tabLst>
                <a:tab algn="l" pos="0"/>
              </a:tabLst>
            </a:pPr>
            <a:r>
              <a:rPr b="0" lang="pt-BR" sz="1600" spc="-1" strike="noStrike">
                <a:solidFill>
                  <a:srgbClr val="002060"/>
                </a:solidFill>
                <a:latin typeface="Arial"/>
                <a:ea typeface="Arial"/>
              </a:rPr>
              <a:t>Se você usou yarn para instalar use “yarn start”; Se não, use “npm start”</a:t>
            </a:r>
            <a:endParaRPr b="0" lang="pt-BR" sz="1600" spc="-1" strike="noStrike">
              <a:latin typeface="Arial"/>
            </a:endParaRPr>
          </a:p>
          <a:p>
            <a:pPr>
              <a:lnSpc>
                <a:spcPct val="100000"/>
              </a:lnSpc>
              <a:spcBef>
                <a:spcPts val="2268"/>
              </a:spcBef>
              <a:tabLst>
                <a:tab algn="l" pos="0"/>
              </a:tabLst>
            </a:pPr>
            <a:endParaRPr b="0" lang="pt-BR" sz="1600" spc="-1" strike="noStrike">
              <a:latin typeface="Arial"/>
            </a:endParaRPr>
          </a:p>
          <a:p>
            <a:pPr>
              <a:lnSpc>
                <a:spcPct val="100000"/>
              </a:lnSpc>
              <a:spcBef>
                <a:spcPts val="2268"/>
              </a:spcBef>
              <a:tabLst>
                <a:tab algn="l" pos="0"/>
              </a:tabLst>
            </a:pPr>
            <a:endParaRPr b="0" lang="pt-BR" sz="1600" spc="-1" strike="noStrike">
              <a:latin typeface="Arial"/>
            </a:endParaRPr>
          </a:p>
          <a:p>
            <a:pPr>
              <a:lnSpc>
                <a:spcPct val="100000"/>
              </a:lnSpc>
              <a:spcBef>
                <a:spcPts val="2268"/>
              </a:spcBef>
              <a:tabLst>
                <a:tab algn="l" pos="0"/>
              </a:tabLst>
            </a:pPr>
            <a:r>
              <a:rPr b="0" lang="pt-BR" sz="1800" spc="-1" strike="noStrike">
                <a:solidFill>
                  <a:srgbClr val="000000"/>
                </a:solidFill>
                <a:latin typeface="Arial"/>
                <a:ea typeface="Arial"/>
              </a:rPr>
              <a:t>https://reactnative.dev/docs/environment-setup</a:t>
            </a:r>
            <a:endParaRPr b="0" lang="pt-BR" sz="1800" spc="-1" strike="noStrike">
              <a:latin typeface="Arial"/>
            </a:endParaRPr>
          </a:p>
        </p:txBody>
      </p:sp>
      <p:sp>
        <p:nvSpPr>
          <p:cNvPr id="148" name="CustomShape 3"/>
          <p:cNvSpPr/>
          <p:nvPr/>
        </p:nvSpPr>
        <p:spPr>
          <a:xfrm>
            <a:off x="627480" y="1624680"/>
            <a:ext cx="8152920" cy="913320"/>
          </a:xfrm>
          <a:prstGeom prst="rect">
            <a:avLst/>
          </a:prstGeom>
          <a:solidFill>
            <a:srgbClr val="262626"/>
          </a:solidFill>
          <a:ln>
            <a:noFill/>
          </a:ln>
        </p:spPr>
        <p:style>
          <a:lnRef idx="0"/>
          <a:fillRef idx="0"/>
          <a:effectRef idx="0"/>
          <a:fontRef idx="minor"/>
        </p:style>
        <p:txBody>
          <a:bodyPr lIns="90000" rIns="90000" tIns="45000" bIns="45000">
            <a:spAutoFit/>
          </a:bodyPr>
          <a:p>
            <a:pPr>
              <a:lnSpc>
                <a:spcPct val="100000"/>
              </a:lnSpc>
              <a:tabLst>
                <a:tab algn="l" pos="0"/>
              </a:tabLst>
            </a:pPr>
            <a:r>
              <a:rPr b="0" lang="pt-BR" sz="1800" spc="-1" strike="noStrike">
                <a:solidFill>
                  <a:srgbClr val="f0f6fc"/>
                </a:solidFill>
                <a:highlight>
                  <a:srgbClr val="1b1f23"/>
                </a:highlight>
                <a:latin typeface="Droid Sans Mono"/>
                <a:ea typeface="Droid Sans Mono"/>
              </a:rPr>
              <a:t>npm install --global expo-cli</a:t>
            </a:r>
            <a:endParaRPr b="0" lang="pt-BR" sz="1800" spc="-1" strike="noStrike">
              <a:latin typeface="Arial"/>
            </a:endParaRPr>
          </a:p>
          <a:p>
            <a:pPr>
              <a:lnSpc>
                <a:spcPct val="100000"/>
              </a:lnSpc>
              <a:tabLst>
                <a:tab algn="l" pos="0"/>
              </a:tabLst>
            </a:pPr>
            <a:r>
              <a:rPr b="0" lang="pt-BR" sz="1800" spc="-1" strike="noStrike">
                <a:solidFill>
                  <a:srgbClr val="ffffff"/>
                </a:solidFill>
                <a:highlight>
                  <a:srgbClr val="1b1f23"/>
                </a:highlight>
                <a:latin typeface="Droid Sans Mono"/>
                <a:ea typeface="Droid Sans Mono"/>
              </a:rPr>
              <a:t>expo init NomeDoProjeto</a:t>
            </a:r>
            <a:endParaRPr b="0" lang="pt-BR" sz="1800" spc="-1" strike="noStrike">
              <a:latin typeface="Arial"/>
            </a:endParaRPr>
          </a:p>
          <a:p>
            <a:pPr>
              <a:lnSpc>
                <a:spcPct val="100000"/>
              </a:lnSpc>
              <a:tabLst>
                <a:tab algn="l" pos="0"/>
              </a:tabLst>
            </a:pPr>
            <a:r>
              <a:rPr b="0" lang="pt-BR" sz="1800" spc="-1" strike="noStrike">
                <a:solidFill>
                  <a:srgbClr val="ffffff"/>
                </a:solidFill>
                <a:highlight>
                  <a:srgbClr val="1b1f23"/>
                </a:highlight>
                <a:latin typeface="Droid Sans Mono"/>
                <a:ea typeface="Droid Sans Mono"/>
              </a:rPr>
              <a:t>cd NomeDoProjeto</a:t>
            </a:r>
            <a:endParaRPr b="0" lang="pt-BR" sz="1800" spc="-1" strike="noStrike">
              <a:latin typeface="Arial"/>
            </a:endParaRPr>
          </a:p>
        </p:txBody>
      </p:sp>
      <p:sp>
        <p:nvSpPr>
          <p:cNvPr id="149" name="CustomShape 4"/>
          <p:cNvSpPr/>
          <p:nvPr/>
        </p:nvSpPr>
        <p:spPr>
          <a:xfrm>
            <a:off x="627480" y="3528360"/>
            <a:ext cx="8152920" cy="364320"/>
          </a:xfrm>
          <a:prstGeom prst="rect">
            <a:avLst/>
          </a:prstGeom>
          <a:solidFill>
            <a:srgbClr val="262626"/>
          </a:solidFill>
          <a:ln>
            <a:noFill/>
          </a:ln>
        </p:spPr>
        <p:style>
          <a:lnRef idx="0"/>
          <a:fillRef idx="0"/>
          <a:effectRef idx="0"/>
          <a:fontRef idx="minor"/>
        </p:style>
        <p:txBody>
          <a:bodyPr lIns="90000" rIns="90000" tIns="45000" bIns="45000">
            <a:spAutoFit/>
          </a:bodyPr>
          <a:p>
            <a:pPr>
              <a:lnSpc>
                <a:spcPct val="100000"/>
              </a:lnSpc>
              <a:tabLst>
                <a:tab algn="l" pos="0"/>
              </a:tabLst>
            </a:pPr>
            <a:r>
              <a:rPr b="0" lang="pt-BR" sz="1800" spc="-1" strike="noStrike">
                <a:solidFill>
                  <a:srgbClr val="ffffff"/>
                </a:solidFill>
                <a:latin typeface="Droid Sans Mono"/>
                <a:ea typeface="Droid Sans Mono"/>
              </a:rPr>
              <a:t>yarn start</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0"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pt-BR" sz="3600" spc="-1" strike="noStrike">
                <a:solidFill>
                  <a:srgbClr val="000000"/>
                </a:solidFill>
                <a:latin typeface="Arial"/>
                <a:ea typeface="Arial"/>
              </a:rPr>
              <a:t>Usando o expo</a:t>
            </a:r>
            <a:endParaRPr b="0" lang="pt-BR" sz="3600" spc="-1" strike="noStrike">
              <a:latin typeface="Arial"/>
            </a:endParaRPr>
          </a:p>
        </p:txBody>
      </p:sp>
      <p:pic>
        <p:nvPicPr>
          <p:cNvPr id="151" name="Google Shape;266;g115b6bc55a2_0_15" descr=""/>
          <p:cNvPicPr/>
          <p:nvPr/>
        </p:nvPicPr>
        <p:blipFill>
          <a:blip r:embed="rId1"/>
          <a:stretch/>
        </p:blipFill>
        <p:spPr>
          <a:xfrm>
            <a:off x="70920" y="46440"/>
            <a:ext cx="2895480" cy="418320"/>
          </a:xfrm>
          <a:prstGeom prst="rect">
            <a:avLst/>
          </a:prstGeom>
          <a:ln>
            <a:noFill/>
          </a:ln>
        </p:spPr>
      </p:pic>
      <p:sp>
        <p:nvSpPr>
          <p:cNvPr id="152" name="CustomShape 2"/>
          <p:cNvSpPr/>
          <p:nvPr/>
        </p:nvSpPr>
        <p:spPr>
          <a:xfrm>
            <a:off x="540000" y="1209240"/>
            <a:ext cx="7870320" cy="3738240"/>
          </a:xfrm>
          <a:prstGeom prst="rect">
            <a:avLst/>
          </a:prstGeom>
          <a:noFill/>
          <a:ln>
            <a:noFill/>
          </a:ln>
        </p:spPr>
        <p:style>
          <a:lnRef idx="0"/>
          <a:fillRef idx="0"/>
          <a:effectRef idx="0"/>
          <a:fontRef idx="minor"/>
        </p:style>
        <p:txBody>
          <a:bodyPr lIns="90000" rIns="90000" tIns="91440" bIns="91440">
            <a:noAutofit/>
          </a:bodyPr>
          <a:p>
            <a:pPr marL="457200" indent="-342720">
              <a:lnSpc>
                <a:spcPct val="100000"/>
              </a:lnSpc>
              <a:buClr>
                <a:srgbClr val="000000"/>
              </a:buClr>
              <a:buFont typeface="Arial"/>
              <a:buChar char="-"/>
            </a:pPr>
            <a:r>
              <a:rPr b="0" lang="pt-BR" sz="1800" spc="-1" strike="noStrike">
                <a:solidFill>
                  <a:srgbClr val="002060"/>
                </a:solidFill>
                <a:latin typeface="Arial"/>
                <a:ea typeface="Arial"/>
              </a:rPr>
              <a:t>Resgate o endereço que aparece no console e abra no browser</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nSpc>
                <a:spcPct val="100000"/>
              </a:lnSpc>
              <a:buClr>
                <a:srgbClr val="000000"/>
              </a:buClr>
              <a:buFont typeface="Arial"/>
              <a:buChar char="-"/>
              <a:tabLst>
                <a:tab algn="l" pos="0"/>
              </a:tabLst>
            </a:pPr>
            <a:r>
              <a:rPr b="0" lang="pt-BR" sz="1800" spc="-1" strike="noStrike">
                <a:solidFill>
                  <a:srgbClr val="002060"/>
                </a:solidFill>
                <a:latin typeface="Arial"/>
                <a:ea typeface="Arial"/>
              </a:rPr>
              <a:t>Selecione Tunnel no modo conexão</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nSpc>
                <a:spcPct val="100000"/>
              </a:lnSpc>
              <a:buClr>
                <a:srgbClr val="002060"/>
              </a:buClr>
              <a:buFont typeface="Arial"/>
              <a:buChar char="-"/>
              <a:tabLst>
                <a:tab algn="l" pos="0"/>
              </a:tabLst>
            </a:pPr>
            <a:r>
              <a:rPr b="0" lang="pt-BR" sz="1800" spc="-1" strike="noStrike">
                <a:solidFill>
                  <a:srgbClr val="002060"/>
                </a:solidFill>
                <a:latin typeface="Arial"/>
                <a:ea typeface="Arial"/>
              </a:rPr>
              <a:t>Na primeira tentativa o Expo será instalado</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nSpc>
                <a:spcPct val="100000"/>
              </a:lnSpc>
              <a:buClr>
                <a:srgbClr val="002060"/>
              </a:buClr>
              <a:buFont typeface="Arial"/>
              <a:buChar char="-"/>
              <a:tabLst>
                <a:tab algn="l" pos="0"/>
              </a:tabLst>
            </a:pPr>
            <a:r>
              <a:rPr b="0" lang="pt-BR" sz="1800" spc="-1" strike="noStrike">
                <a:solidFill>
                  <a:srgbClr val="002060"/>
                </a:solidFill>
                <a:latin typeface="Arial"/>
                <a:ea typeface="Arial"/>
              </a:rPr>
              <a:t>Após a instalação selecione para rodar novamente no device</a:t>
            </a:r>
            <a:endParaRPr b="0" lang="pt-BR" sz="1800" spc="-1" strike="noStrike">
              <a:latin typeface="Arial"/>
            </a:endParaRPr>
          </a:p>
          <a:p>
            <a:pPr>
              <a:lnSpc>
                <a:spcPct val="100000"/>
              </a:lnSpc>
              <a:spcBef>
                <a:spcPts val="2268"/>
              </a:spcBef>
              <a:tabLst>
                <a:tab algn="l" pos="0"/>
              </a:tabLst>
            </a:pP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3"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pt-BR" sz="3600" spc="-1" strike="noStrike">
                <a:solidFill>
                  <a:srgbClr val="000000"/>
                </a:solidFill>
                <a:latin typeface="Arial"/>
                <a:ea typeface="Arial"/>
              </a:rPr>
              <a:t>Styles e Components</a:t>
            </a:r>
            <a:endParaRPr b="0" lang="pt-BR" sz="3600" spc="-1" strike="noStrike">
              <a:latin typeface="Arial"/>
            </a:endParaRPr>
          </a:p>
        </p:txBody>
      </p:sp>
      <p:pic>
        <p:nvPicPr>
          <p:cNvPr id="154" name="Google Shape;273;g115b6bc55a2_0_23" descr=""/>
          <p:cNvPicPr/>
          <p:nvPr/>
        </p:nvPicPr>
        <p:blipFill>
          <a:blip r:embed="rId1"/>
          <a:stretch/>
        </p:blipFill>
        <p:spPr>
          <a:xfrm>
            <a:off x="70920" y="46440"/>
            <a:ext cx="2895480" cy="418320"/>
          </a:xfrm>
          <a:prstGeom prst="rect">
            <a:avLst/>
          </a:prstGeom>
          <a:ln>
            <a:noFill/>
          </a:ln>
        </p:spPr>
      </p:pic>
      <p:sp>
        <p:nvSpPr>
          <p:cNvPr id="155" name="CustomShape 2"/>
          <p:cNvSpPr/>
          <p:nvPr/>
        </p:nvSpPr>
        <p:spPr>
          <a:xfrm>
            <a:off x="580320" y="1179000"/>
            <a:ext cx="4663440" cy="3738240"/>
          </a:xfrm>
          <a:prstGeom prst="rect">
            <a:avLst/>
          </a:prstGeom>
          <a:noFill/>
          <a:ln>
            <a:noFill/>
          </a:ln>
        </p:spPr>
        <p:style>
          <a:lnRef idx="0"/>
          <a:fillRef idx="0"/>
          <a:effectRef idx="0"/>
          <a:fontRef idx="minor"/>
        </p:style>
        <p:txBody>
          <a:bodyPr lIns="90000" rIns="90000" tIns="91440" bIns="91440">
            <a:noAutofit/>
          </a:bodyPr>
          <a:p>
            <a:pPr marL="457200" indent="-342720">
              <a:lnSpc>
                <a:spcPct val="100000"/>
              </a:lnSpc>
              <a:buClr>
                <a:srgbClr val="002060"/>
              </a:buClr>
              <a:buFont typeface="Arial"/>
              <a:buChar char="-"/>
            </a:pPr>
            <a:r>
              <a:rPr b="0" lang="pt-BR" sz="1800" spc="-1" strike="noStrike">
                <a:solidFill>
                  <a:srgbClr val="002060"/>
                </a:solidFill>
                <a:latin typeface="Arial"/>
                <a:ea typeface="Arial"/>
              </a:rPr>
              <a:t>Como os styles se comportam em componentes aninhados?</a:t>
            </a:r>
            <a:endParaRPr b="0" lang="pt-BR" sz="1800" spc="-1" strike="noStrike">
              <a:latin typeface="Arial"/>
            </a:endParaRPr>
          </a:p>
          <a:p>
            <a:pPr marL="457200">
              <a:lnSpc>
                <a:spcPct val="100000"/>
              </a:lnSpc>
              <a:tabLst>
                <a:tab algn="l" pos="0"/>
              </a:tabLst>
            </a:pPr>
            <a:endParaRPr b="0" lang="pt-BR" sz="1800" spc="-1" strike="noStrike">
              <a:latin typeface="Arial"/>
            </a:endParaRPr>
          </a:p>
          <a:p>
            <a:pPr marL="457200" indent="-342720">
              <a:lnSpc>
                <a:spcPct val="100000"/>
              </a:lnSpc>
              <a:spcBef>
                <a:spcPts val="2268"/>
              </a:spcBef>
              <a:buClr>
                <a:srgbClr val="000000"/>
              </a:buClr>
              <a:buFont typeface="Arial"/>
              <a:buChar char="-"/>
              <a:tabLst>
                <a:tab algn="l" pos="0"/>
              </a:tabLst>
            </a:pPr>
            <a:r>
              <a:rPr b="0" lang="pt-BR" sz="1800" spc="-1" strike="noStrike">
                <a:solidFill>
                  <a:srgbClr val="000000"/>
                </a:solidFill>
                <a:latin typeface="Arial"/>
                <a:ea typeface="Arial"/>
              </a:rPr>
              <a:t>Exercícios</a:t>
            </a:r>
            <a:endParaRPr b="0" lang="pt-BR" sz="1800" spc="-1" strike="noStrike">
              <a:latin typeface="Arial"/>
            </a:endParaRPr>
          </a:p>
          <a:p>
            <a:pPr>
              <a:lnSpc>
                <a:spcPct val="100000"/>
              </a:lnSpc>
              <a:spcBef>
                <a:spcPts val="2268"/>
              </a:spcBef>
              <a:tabLst>
                <a:tab algn="l" pos="0"/>
              </a:tabLst>
            </a:pPr>
            <a:endParaRPr b="0" lang="pt-BR" sz="1800" spc="-1" strike="noStrike">
              <a:latin typeface="Arial"/>
            </a:endParaRPr>
          </a:p>
          <a:p>
            <a:pPr>
              <a:lnSpc>
                <a:spcPct val="100000"/>
              </a:lnSpc>
              <a:spcBef>
                <a:spcPts val="2268"/>
              </a:spcBef>
              <a:tabLst>
                <a:tab algn="l" pos="0"/>
              </a:tabLst>
            </a:pPr>
            <a:endParaRPr b="0" lang="pt-BR" sz="1800" spc="-1" strike="noStrike">
              <a:latin typeface="Arial"/>
            </a:endParaRPr>
          </a:p>
          <a:p>
            <a:pPr>
              <a:lnSpc>
                <a:spcPct val="100000"/>
              </a:lnSpc>
              <a:spcBef>
                <a:spcPts val="2268"/>
              </a:spcBef>
              <a:tabLst>
                <a:tab algn="l" pos="0"/>
              </a:tabLst>
            </a:pPr>
            <a:r>
              <a:rPr b="0" lang="pt-BR" sz="1000" spc="-1" strike="noStrike">
                <a:solidFill>
                  <a:srgbClr val="232629"/>
                </a:solidFill>
                <a:highlight>
                  <a:srgbClr val="ffffff"/>
                </a:highlight>
                <a:latin typeface="Arial"/>
                <a:ea typeface="Arial"/>
              </a:rPr>
              <a:t>Note: If using an Android Studio emulator, press Ctrl + M to bring up the menu then click "Enable Fast Refresh</a:t>
            </a:r>
            <a:endParaRPr b="0" lang="pt-BR" sz="1000" spc="-1" strike="noStrike">
              <a:latin typeface="Arial"/>
            </a:endParaRPr>
          </a:p>
        </p:txBody>
      </p:sp>
      <p:pic>
        <p:nvPicPr>
          <p:cNvPr id="156" name="Google Shape;275;g115b6bc55a2_0_23" descr=""/>
          <p:cNvPicPr/>
          <p:nvPr/>
        </p:nvPicPr>
        <p:blipFill>
          <a:blip r:embed="rId2"/>
          <a:stretch/>
        </p:blipFill>
        <p:spPr>
          <a:xfrm>
            <a:off x="6410880" y="775080"/>
            <a:ext cx="2266920" cy="3593160"/>
          </a:xfrm>
          <a:prstGeom prst="rect">
            <a:avLst/>
          </a:prstGeom>
          <a:ln>
            <a:noFill/>
          </a:ln>
        </p:spPr>
      </p:pic>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7"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noAutofit/>
          </a:bodyPr>
          <a:p>
            <a:pPr>
              <a:lnSpc>
                <a:spcPct val="100000"/>
              </a:lnSpc>
              <a:tabLst>
                <a:tab algn="l" pos="0"/>
              </a:tabLst>
            </a:pPr>
            <a:r>
              <a:rPr b="1" lang="pt-BR" sz="3600" spc="-1" strike="noStrike">
                <a:solidFill>
                  <a:srgbClr val="000000"/>
                </a:solidFill>
                <a:latin typeface="Arial"/>
                <a:ea typeface="Arial"/>
              </a:rPr>
              <a:t>State</a:t>
            </a:r>
            <a:endParaRPr b="0" lang="pt-BR" sz="3600" spc="-1" strike="noStrike">
              <a:latin typeface="Arial"/>
            </a:endParaRPr>
          </a:p>
        </p:txBody>
      </p:sp>
      <p:pic>
        <p:nvPicPr>
          <p:cNvPr id="158" name="Google Shape;281;g115b6bc55a2_0_30" descr=""/>
          <p:cNvPicPr/>
          <p:nvPr/>
        </p:nvPicPr>
        <p:blipFill>
          <a:blip r:embed="rId1"/>
          <a:stretch/>
        </p:blipFill>
        <p:spPr>
          <a:xfrm>
            <a:off x="70920" y="46440"/>
            <a:ext cx="2895480" cy="418320"/>
          </a:xfrm>
          <a:prstGeom prst="rect">
            <a:avLst/>
          </a:prstGeom>
          <a:ln>
            <a:noFill/>
          </a:ln>
        </p:spPr>
      </p:pic>
      <p:sp>
        <p:nvSpPr>
          <p:cNvPr id="159" name="CustomShape 2"/>
          <p:cNvSpPr/>
          <p:nvPr/>
        </p:nvSpPr>
        <p:spPr>
          <a:xfrm>
            <a:off x="489600" y="1244880"/>
            <a:ext cx="7870320" cy="2541960"/>
          </a:xfrm>
          <a:prstGeom prst="rect">
            <a:avLst/>
          </a:prstGeom>
          <a:noFill/>
          <a:ln>
            <a:noFill/>
          </a:ln>
        </p:spPr>
        <p:style>
          <a:lnRef idx="0"/>
          <a:fillRef idx="0"/>
          <a:effectRef idx="0"/>
          <a:fontRef idx="minor"/>
        </p:style>
        <p:txBody>
          <a:bodyPr lIns="90000" rIns="90000" tIns="90000" bIns="91440">
            <a:noAutofit/>
          </a:bodyPr>
          <a:p>
            <a:pPr marL="457200" indent="-342720">
              <a:lnSpc>
                <a:spcPct val="100000"/>
              </a:lnSpc>
              <a:spcBef>
                <a:spcPts val="2268"/>
              </a:spcBef>
              <a:buClr>
                <a:srgbClr val="000000"/>
              </a:buClr>
              <a:buFont typeface="Arial"/>
              <a:buChar char="-"/>
            </a:pPr>
            <a:r>
              <a:rPr b="0" lang="pt-BR" sz="1800" spc="-1" strike="noStrike">
                <a:solidFill>
                  <a:srgbClr val="002060"/>
                </a:solidFill>
                <a:latin typeface="Arial"/>
                <a:ea typeface="Arial"/>
              </a:rPr>
              <a:t>E se quisermos criar valores dinâmicos?</a:t>
            </a:r>
            <a:endParaRPr b="0" lang="pt-BR" sz="1800" spc="-1" strike="noStrike">
              <a:latin typeface="Arial"/>
            </a:endParaRPr>
          </a:p>
          <a:p>
            <a:pPr marL="457200" indent="-342720">
              <a:lnSpc>
                <a:spcPct val="100000"/>
              </a:lnSpc>
              <a:buClr>
                <a:srgbClr val="002060"/>
              </a:buClr>
              <a:buFont typeface="Arial"/>
              <a:buChar char="-"/>
            </a:pPr>
            <a:r>
              <a:rPr b="0" lang="pt-BR" sz="1800" spc="-1" strike="noStrike">
                <a:solidFill>
                  <a:srgbClr val="002060"/>
                </a:solidFill>
                <a:latin typeface="Arial"/>
                <a:ea typeface="Arial"/>
              </a:rPr>
              <a:t>O State garante que possamos ter valores mutáveis dependentes de um clique do botão por exemplo</a:t>
            </a:r>
            <a:endParaRPr b="0" lang="pt-BR" sz="1800" spc="-1" strike="noStrike">
              <a:latin typeface="Arial"/>
            </a:endParaRPr>
          </a:p>
          <a:p>
            <a:pPr marL="457200">
              <a:lnSpc>
                <a:spcPct val="100000"/>
              </a:lnSpc>
              <a:spcBef>
                <a:spcPts val="2268"/>
              </a:spcBef>
              <a:tabLst>
                <a:tab algn="l" pos="0"/>
              </a:tabLst>
            </a:pPr>
            <a:endParaRPr b="0" lang="pt-BR" sz="1800" spc="-1" strike="noStrike">
              <a:latin typeface="Arial"/>
            </a:endParaRPr>
          </a:p>
          <a:p>
            <a:pPr marL="460800" indent="-344520">
              <a:lnSpc>
                <a:spcPct val="100000"/>
              </a:lnSpc>
              <a:spcBef>
                <a:spcPts val="2268"/>
              </a:spcBef>
              <a:buClr>
                <a:srgbClr val="002060"/>
              </a:buClr>
              <a:buFont typeface="Arial"/>
              <a:buChar char="-"/>
              <a:tabLst>
                <a:tab algn="l" pos="0"/>
              </a:tabLst>
            </a:pPr>
            <a:r>
              <a:rPr b="0" lang="pt-BR" sz="1800" spc="-1" strike="noStrike">
                <a:solidFill>
                  <a:srgbClr val="002060"/>
                </a:solidFill>
                <a:latin typeface="Arial"/>
                <a:ea typeface="Arial"/>
              </a:rPr>
              <a:t>import React, { useState } from 'react';</a:t>
            </a:r>
            <a:endParaRPr b="0" lang="pt-BR" sz="1800" spc="-1" strike="noStrike">
              <a:latin typeface="Arial"/>
            </a:endParaRPr>
          </a:p>
          <a:p>
            <a:pPr marL="460800" indent="-344520">
              <a:lnSpc>
                <a:spcPct val="100000"/>
              </a:lnSpc>
              <a:buClr>
                <a:srgbClr val="002060"/>
              </a:buClr>
              <a:buFont typeface="Arial"/>
              <a:buChar char="-"/>
              <a:tabLst>
                <a:tab algn="l" pos="0"/>
              </a:tabLst>
            </a:pPr>
            <a:r>
              <a:rPr b="0" lang="pt-BR" sz="1800" spc="-1" strike="noStrike">
                <a:solidFill>
                  <a:srgbClr val="002060"/>
                </a:solidFill>
                <a:latin typeface="Arial"/>
                <a:ea typeface="Arial"/>
              </a:rPr>
              <a:t>const [name, setName] = useState('Paschoal');</a:t>
            </a:r>
            <a:endParaRPr b="0" lang="pt-BR" sz="1800" spc="-1" strike="noStrike">
              <a:latin typeface="Arial"/>
            </a:endParaRPr>
          </a:p>
          <a:p>
            <a:pPr>
              <a:lnSpc>
                <a:spcPct val="100000"/>
              </a:lnSpc>
              <a:tabLst>
                <a:tab algn="l" pos="0"/>
              </a:tabLst>
            </a:pPr>
            <a:endParaRPr b="0" lang="pt-BR" sz="1800" spc="-1" strike="noStrike">
              <a:latin typeface="Arial"/>
            </a:endParaRPr>
          </a:p>
          <a:p>
            <a:pPr>
              <a:lnSpc>
                <a:spcPct val="100000"/>
              </a:lnSpc>
              <a:spcBef>
                <a:spcPts val="2268"/>
              </a:spcBef>
              <a:tabLst>
                <a:tab algn="l" pos="0"/>
              </a:tabLst>
            </a:pP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0"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Acessando na web</a:t>
            </a:r>
            <a:endParaRPr b="0" lang="pt-BR" sz="3600" spc="-1" strike="noStrike">
              <a:latin typeface="Arial"/>
            </a:endParaRPr>
          </a:p>
        </p:txBody>
      </p:sp>
      <p:pic>
        <p:nvPicPr>
          <p:cNvPr id="161" name="Google Shape;288;p20" descr=""/>
          <p:cNvPicPr/>
          <p:nvPr/>
        </p:nvPicPr>
        <p:blipFill>
          <a:blip r:embed="rId1"/>
          <a:stretch/>
        </p:blipFill>
        <p:spPr>
          <a:xfrm>
            <a:off x="70920" y="46440"/>
            <a:ext cx="2895480" cy="418320"/>
          </a:xfrm>
          <a:prstGeom prst="rect">
            <a:avLst/>
          </a:prstGeom>
          <a:ln>
            <a:noFill/>
          </a:ln>
        </p:spPr>
      </p:pic>
      <p:sp>
        <p:nvSpPr>
          <p:cNvPr id="162" name="CustomShape 2"/>
          <p:cNvSpPr/>
          <p:nvPr/>
        </p:nvSpPr>
        <p:spPr>
          <a:xfrm>
            <a:off x="425160" y="1449000"/>
            <a:ext cx="8211960" cy="184248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0" lang="pt-BR" sz="1800" spc="-1" strike="noStrike">
                <a:solidFill>
                  <a:srgbClr val="002060"/>
                </a:solidFill>
                <a:latin typeface="Arial"/>
                <a:ea typeface="Arial"/>
              </a:rPr>
              <a:t>Como dito anteriormente, através do site </a:t>
            </a:r>
            <a:r>
              <a:rPr b="1" lang="pt-BR" sz="1800" spc="-1" strike="noStrike" u="sng">
                <a:solidFill>
                  <a:srgbClr val="0097a7"/>
                </a:solidFill>
                <a:uFillTx/>
                <a:latin typeface="Arial"/>
                <a:ea typeface="Arial"/>
                <a:hlinkClick r:id="rId2"/>
              </a:rPr>
              <a:t>https://snack.expo.dev/</a:t>
            </a:r>
            <a:r>
              <a:rPr b="1" lang="pt-BR" sz="1800" spc="-1" strike="noStrike">
                <a:solidFill>
                  <a:srgbClr val="002060"/>
                </a:solidFill>
                <a:latin typeface="Arial"/>
                <a:ea typeface="Arial"/>
              </a:rPr>
              <a:t> </a:t>
            </a:r>
            <a:r>
              <a:rPr b="0" lang="pt-BR" sz="1800" spc="-1" strike="noStrike">
                <a:solidFill>
                  <a:srgbClr val="002060"/>
                </a:solidFill>
                <a:latin typeface="Arial"/>
                <a:ea typeface="Arial"/>
              </a:rPr>
              <a:t>podemos executar um projeto</a:t>
            </a:r>
            <a:r>
              <a:rPr b="1" lang="pt-BR" sz="1800" spc="-1" strike="noStrike">
                <a:solidFill>
                  <a:srgbClr val="002060"/>
                </a:solidFill>
                <a:latin typeface="Arial"/>
                <a:ea typeface="Arial"/>
              </a:rPr>
              <a:t> React-native</a:t>
            </a:r>
            <a:r>
              <a:rPr b="0" lang="pt-BR" sz="1800" spc="-1" strike="noStrike">
                <a:solidFill>
                  <a:srgbClr val="002060"/>
                </a:solidFill>
                <a:latin typeface="Arial"/>
                <a:ea typeface="Arial"/>
              </a:rPr>
              <a:t>. É um modo mais simples de desenvolver projetos pequenos e estudar.</a:t>
            </a:r>
            <a:endParaRPr b="0" lang="pt-BR" sz="1800" spc="-1" strike="noStrike">
              <a:latin typeface="Arial"/>
            </a:endParaRPr>
          </a:p>
          <a:p>
            <a:pPr algn="just">
              <a:lnSpc>
                <a:spcPct val="100000"/>
              </a:lnSpc>
              <a:spcBef>
                <a:spcPts val="1134"/>
              </a:spcBef>
              <a:tabLst>
                <a:tab algn="l" pos="0"/>
              </a:tabLst>
            </a:pP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Para salvar os projetos é preciso criar uma conta gratuita no </a:t>
            </a:r>
            <a:r>
              <a:rPr b="1" lang="pt-BR" sz="1800" spc="-1" strike="noStrike">
                <a:solidFill>
                  <a:srgbClr val="002060"/>
                </a:solidFill>
                <a:latin typeface="Arial"/>
                <a:ea typeface="Arial"/>
              </a:rPr>
              <a:t>Expo.</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3"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Configuração do Ambiente</a:t>
            </a:r>
            <a:endParaRPr b="0" lang="pt-BR" sz="3600" spc="-1" strike="noStrike">
              <a:latin typeface="Arial"/>
            </a:endParaRPr>
          </a:p>
        </p:txBody>
      </p:sp>
      <p:pic>
        <p:nvPicPr>
          <p:cNvPr id="164" name="Google Shape;295;p21" descr=""/>
          <p:cNvPicPr/>
          <p:nvPr/>
        </p:nvPicPr>
        <p:blipFill>
          <a:blip r:embed="rId1"/>
          <a:stretch/>
        </p:blipFill>
        <p:spPr>
          <a:xfrm>
            <a:off x="70920" y="46440"/>
            <a:ext cx="2895480" cy="418320"/>
          </a:xfrm>
          <a:prstGeom prst="rect">
            <a:avLst/>
          </a:prstGeom>
          <a:ln>
            <a:noFill/>
          </a:ln>
        </p:spPr>
      </p:pic>
      <p:sp>
        <p:nvSpPr>
          <p:cNvPr id="165" name="CustomShape 2"/>
          <p:cNvSpPr/>
          <p:nvPr/>
        </p:nvSpPr>
        <p:spPr>
          <a:xfrm>
            <a:off x="425160" y="1260000"/>
            <a:ext cx="8211960" cy="422172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0" lang="pt-BR" sz="1800" spc="-1" strike="noStrike">
                <a:solidFill>
                  <a:srgbClr val="002060"/>
                </a:solidFill>
                <a:latin typeface="Arial"/>
                <a:ea typeface="Arial"/>
              </a:rPr>
              <a:t>- https://reactnative.dev/docs/getting-started</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Instalação do VsCode</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Instalação do Android Studio</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node -v</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java – version</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python --version</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 choco -v (</a:t>
            </a:r>
            <a:r>
              <a:rPr b="0" lang="pt-BR" sz="1800" spc="-1" strike="noStrike" u="sng">
                <a:solidFill>
                  <a:srgbClr val="0097a7"/>
                </a:solidFill>
                <a:uFillTx/>
                <a:latin typeface="Arial"/>
                <a:ea typeface="Arial"/>
                <a:hlinkClick r:id="rId2"/>
              </a:rPr>
              <a:t>https://chocolatey.org/install</a:t>
            </a:r>
            <a:r>
              <a:rPr b="0" lang="pt-BR" sz="1800" spc="-1" strike="noStrike">
                <a:solidFill>
                  <a:srgbClr val="002060"/>
                </a:solidFill>
                <a:latin typeface="Arial"/>
                <a:ea typeface="Arial"/>
              </a:rPr>
              <a:t>)</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Execute o seguinte comando para as ferramentas que você não possui</a:t>
            </a:r>
            <a:endParaRPr b="0" lang="pt-BR" sz="1800" spc="-1" strike="noStrike">
              <a:latin typeface="Arial"/>
            </a:endParaRPr>
          </a:p>
          <a:p>
            <a:pPr algn="just">
              <a:lnSpc>
                <a:spcPct val="100000"/>
              </a:lnSpc>
              <a:spcBef>
                <a:spcPts val="1134"/>
              </a:spcBef>
              <a:tabLst>
                <a:tab algn="l" pos="0"/>
              </a:tabLst>
            </a:pPr>
            <a:r>
              <a:rPr b="0" lang="pt-BR" sz="1800" spc="-1" strike="noStrike">
                <a:solidFill>
                  <a:srgbClr val="002060"/>
                </a:solidFill>
                <a:latin typeface="Arial"/>
                <a:ea typeface="Arial"/>
              </a:rPr>
              <a:t>choco install -y node.js.install python2 jdk8</a:t>
            </a:r>
            <a:endParaRPr b="0" lang="pt-BR" sz="1800" spc="-1" strike="noStrike">
              <a:latin typeface="Arial"/>
            </a:endParaRPr>
          </a:p>
          <a:p>
            <a:pPr algn="just">
              <a:lnSpc>
                <a:spcPct val="100000"/>
              </a:lnSpc>
              <a:spcBef>
                <a:spcPts val="1134"/>
              </a:spcBef>
              <a:tabLst>
                <a:tab algn="l" pos="0"/>
              </a:tabLst>
            </a:pP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1"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Introdução</a:t>
            </a:r>
            <a:endParaRPr b="0" lang="pt-BR" sz="3600" spc="-1" strike="noStrike">
              <a:latin typeface="Arial"/>
            </a:endParaRPr>
          </a:p>
        </p:txBody>
      </p:sp>
      <p:pic>
        <p:nvPicPr>
          <p:cNvPr id="82" name="Google Shape;125;p3" descr=""/>
          <p:cNvPicPr/>
          <p:nvPr/>
        </p:nvPicPr>
        <p:blipFill>
          <a:blip r:embed="rId1"/>
          <a:stretch/>
        </p:blipFill>
        <p:spPr>
          <a:xfrm>
            <a:off x="70920" y="46440"/>
            <a:ext cx="2895480" cy="418320"/>
          </a:xfrm>
          <a:prstGeom prst="rect">
            <a:avLst/>
          </a:prstGeom>
          <a:ln>
            <a:noFill/>
          </a:ln>
        </p:spPr>
      </p:pic>
      <p:sp>
        <p:nvSpPr>
          <p:cNvPr id="83" name="CustomShape 2"/>
          <p:cNvSpPr/>
          <p:nvPr/>
        </p:nvSpPr>
        <p:spPr>
          <a:xfrm>
            <a:off x="425160" y="1269000"/>
            <a:ext cx="8211960" cy="351576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1" lang="pt-BR" sz="1800" spc="-1" strike="noStrike">
                <a:solidFill>
                  <a:srgbClr val="002060"/>
                </a:solidFill>
                <a:latin typeface="Arial"/>
                <a:ea typeface="Arial"/>
              </a:rPr>
              <a:t>O que é o React-native?</a:t>
            </a:r>
            <a:endParaRPr b="0" lang="pt-BR" sz="1800" spc="-1" strike="noStrike">
              <a:latin typeface="Arial"/>
            </a:endParaRPr>
          </a:p>
          <a:p>
            <a:pPr marL="360000" algn="just">
              <a:lnSpc>
                <a:spcPct val="100000"/>
              </a:lnSpc>
              <a:spcBef>
                <a:spcPts val="2268"/>
              </a:spcBef>
              <a:tabLst>
                <a:tab algn="l" pos="0"/>
              </a:tabLst>
            </a:pPr>
            <a:r>
              <a:rPr b="0" lang="pt-BR" sz="1800" spc="-1" strike="noStrike">
                <a:solidFill>
                  <a:srgbClr val="002060"/>
                </a:solidFill>
                <a:latin typeface="Arial"/>
                <a:ea typeface="Arial"/>
              </a:rPr>
              <a:t>React Native é um framework open source para construção de aplicações para Android e iOS utilizando React junto às capacidades nativas das plataformas.</a:t>
            </a:r>
            <a:endParaRPr b="0" lang="pt-BR" sz="1800" spc="-1" strike="noStrike">
              <a:latin typeface="Arial"/>
            </a:endParaRPr>
          </a:p>
          <a:p>
            <a:pPr marL="360000" algn="just">
              <a:lnSpc>
                <a:spcPct val="100000"/>
              </a:lnSpc>
              <a:spcBef>
                <a:spcPts val="2268"/>
              </a:spcBef>
              <a:tabLst>
                <a:tab algn="l" pos="0"/>
              </a:tabLst>
            </a:pPr>
            <a:r>
              <a:rPr b="0" lang="pt-BR" sz="1800" spc="-1" strike="noStrike">
                <a:solidFill>
                  <a:srgbClr val="002060"/>
                </a:solidFill>
                <a:latin typeface="Arial"/>
                <a:ea typeface="Arial"/>
              </a:rPr>
              <a:t>Com React Native, podemos usar </a:t>
            </a:r>
            <a:r>
              <a:rPr b="1" lang="pt-BR" sz="1800" spc="-1" strike="noStrike">
                <a:solidFill>
                  <a:srgbClr val="002060"/>
                </a:solidFill>
                <a:latin typeface="Arial"/>
                <a:ea typeface="Arial"/>
              </a:rPr>
              <a:t>JavaScript</a:t>
            </a:r>
            <a:r>
              <a:rPr b="0" lang="pt-BR" sz="1800" spc="-1" strike="noStrike">
                <a:solidFill>
                  <a:srgbClr val="002060"/>
                </a:solidFill>
                <a:latin typeface="Arial"/>
                <a:ea typeface="Arial"/>
              </a:rPr>
              <a:t> para acessar tanto as APIs das plataformas quanto para elaborar a aparência e o comportamento da nossa UI utilizando components do React</a:t>
            </a:r>
            <a:endParaRPr b="0" lang="pt-BR" sz="1800" spc="-1" strike="noStrike">
              <a:latin typeface="Arial"/>
            </a:endParaRPr>
          </a:p>
          <a:p>
            <a:pPr marL="360000" algn="just">
              <a:lnSpc>
                <a:spcPct val="100000"/>
              </a:lnSpc>
              <a:spcBef>
                <a:spcPts val="2268"/>
              </a:spcBef>
              <a:tabLst>
                <a:tab algn="l" pos="0"/>
              </a:tabLst>
            </a:pPr>
            <a:r>
              <a:rPr b="0" lang="pt-BR" sz="1800" spc="-1" strike="noStrike">
                <a:solidFill>
                  <a:srgbClr val="002060"/>
                </a:solidFill>
                <a:latin typeface="Arial"/>
                <a:ea typeface="Arial"/>
              </a:rPr>
              <a:t>Para desenvolver em React-native é necessário conhecimento prévio em JavaScript</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4"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Introdução</a:t>
            </a:r>
            <a:endParaRPr b="0" lang="pt-BR" sz="3600" spc="-1" strike="noStrike">
              <a:latin typeface="Arial"/>
            </a:endParaRPr>
          </a:p>
        </p:txBody>
      </p:sp>
      <p:pic>
        <p:nvPicPr>
          <p:cNvPr id="85" name="Google Shape;132;p4" descr=""/>
          <p:cNvPicPr/>
          <p:nvPr/>
        </p:nvPicPr>
        <p:blipFill>
          <a:blip r:embed="rId1"/>
          <a:stretch/>
        </p:blipFill>
        <p:spPr>
          <a:xfrm>
            <a:off x="70920" y="46440"/>
            <a:ext cx="2895480" cy="418320"/>
          </a:xfrm>
          <a:prstGeom prst="rect">
            <a:avLst/>
          </a:prstGeom>
          <a:ln>
            <a:noFill/>
          </a:ln>
        </p:spPr>
      </p:pic>
      <p:sp>
        <p:nvSpPr>
          <p:cNvPr id="86" name="CustomShape 2"/>
          <p:cNvSpPr/>
          <p:nvPr/>
        </p:nvSpPr>
        <p:spPr>
          <a:xfrm>
            <a:off x="425160" y="1269000"/>
            <a:ext cx="8211960" cy="361872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1" lang="pt-BR" sz="1800" spc="-1" strike="noStrike">
                <a:solidFill>
                  <a:srgbClr val="002060"/>
                </a:solidFill>
                <a:latin typeface="Arial"/>
                <a:ea typeface="Arial"/>
              </a:rPr>
              <a:t>O que é o React-native?</a:t>
            </a:r>
            <a:endParaRPr b="0" lang="pt-BR" sz="1800" spc="-1" strike="noStrike">
              <a:latin typeface="Arial"/>
            </a:endParaRPr>
          </a:p>
          <a:p>
            <a:pPr>
              <a:lnSpc>
                <a:spcPct val="100000"/>
              </a:lnSpc>
              <a:spcBef>
                <a:spcPts val="1134"/>
              </a:spcBef>
              <a:tabLst>
                <a:tab algn="l" pos="0"/>
              </a:tabLst>
            </a:pPr>
            <a:r>
              <a:rPr b="1" lang="pt-BR" sz="1800" spc="-1" strike="noStrike">
                <a:solidFill>
                  <a:srgbClr val="002060"/>
                </a:solidFill>
                <a:latin typeface="Arial"/>
                <a:ea typeface="Arial"/>
              </a:rPr>
              <a:t>Escrito em JavaScript—renderizado com Código native</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Os componentes básicos do React-native são renderizados em componentes nativos da plataforma, o que significa que os aplicativos utilizam as mesmas APIs nativas que aplicativos escritos em código nativo (como Java para Android ou Xcode para iOS).</a:t>
            </a:r>
            <a:endParaRPr b="0" lang="pt-BR" sz="1800" spc="-1" strike="noStrike">
              <a:latin typeface="Arial"/>
            </a:endParaRPr>
          </a:p>
          <a:p>
            <a:pPr>
              <a:lnSpc>
                <a:spcPct val="100000"/>
              </a:lnSpc>
              <a:tabLst>
                <a:tab algn="l" pos="0"/>
              </a:tabLst>
            </a:pPr>
            <a:endParaRPr b="0" lang="pt-BR" sz="1800" spc="-1" strike="noStrike">
              <a:latin typeface="Arial"/>
            </a:endParaRPr>
          </a:p>
          <a:p>
            <a:pPr>
              <a:lnSpc>
                <a:spcPct val="100000"/>
              </a:lnSpc>
              <a:tabLst>
                <a:tab algn="l" pos="0"/>
              </a:tabLst>
            </a:pPr>
            <a:r>
              <a:rPr b="1" lang="pt-BR" sz="1800" spc="-1" strike="noStrike">
                <a:solidFill>
                  <a:srgbClr val="002060"/>
                </a:solidFill>
                <a:latin typeface="Arial"/>
                <a:ea typeface="Arial"/>
              </a:rPr>
              <a:t>Muitas plataformas, um React. </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Uma outra vantagem do React é poder criar versões de componentes específicos, o que permite compartilhar/reusar seu Código fonte entre as diferentes plataformas. </a:t>
            </a:r>
            <a:endParaRPr b="0" lang="pt-BR" sz="1800" spc="-1" strike="noStrike">
              <a:latin typeface="Arial"/>
            </a:endParaRPr>
          </a:p>
          <a:p>
            <a:pPr>
              <a:lnSpc>
                <a:spcPct val="100000"/>
              </a:lnSpc>
              <a:tabLst>
                <a:tab algn="l" pos="0"/>
              </a:tabLst>
            </a:pP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87"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O componente View</a:t>
            </a:r>
            <a:endParaRPr b="0" lang="pt-BR" sz="3600" spc="-1" strike="noStrike">
              <a:latin typeface="Arial"/>
            </a:endParaRPr>
          </a:p>
        </p:txBody>
      </p:sp>
      <p:pic>
        <p:nvPicPr>
          <p:cNvPr id="88" name="Google Shape;139;p5" descr=""/>
          <p:cNvPicPr/>
          <p:nvPr/>
        </p:nvPicPr>
        <p:blipFill>
          <a:blip r:embed="rId1"/>
          <a:stretch/>
        </p:blipFill>
        <p:spPr>
          <a:xfrm>
            <a:off x="70920" y="46440"/>
            <a:ext cx="2895480" cy="418320"/>
          </a:xfrm>
          <a:prstGeom prst="rect">
            <a:avLst/>
          </a:prstGeom>
          <a:ln>
            <a:noFill/>
          </a:ln>
        </p:spPr>
      </p:pic>
      <p:sp>
        <p:nvSpPr>
          <p:cNvPr id="89" name="CustomShape 2"/>
          <p:cNvSpPr/>
          <p:nvPr/>
        </p:nvSpPr>
        <p:spPr>
          <a:xfrm>
            <a:off x="425160" y="1269000"/>
            <a:ext cx="3836880" cy="347472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0" lang="pt-BR" sz="1800" spc="-1" strike="noStrike">
                <a:solidFill>
                  <a:srgbClr val="002060"/>
                </a:solidFill>
                <a:latin typeface="Arial"/>
                <a:ea typeface="Arial"/>
              </a:rPr>
              <a:t>Assim como no HTML tudo acontece dentro da tag &lt;body&gt;, em React-native tudo acontece dentro da </a:t>
            </a:r>
            <a:r>
              <a:rPr b="1" lang="pt-BR" sz="1800" spc="-1" strike="noStrike">
                <a:solidFill>
                  <a:srgbClr val="002060"/>
                </a:solidFill>
                <a:latin typeface="Arial"/>
                <a:ea typeface="Arial"/>
              </a:rPr>
              <a:t>&lt;view&gt;. </a:t>
            </a:r>
            <a:endParaRPr b="0" lang="pt-BR" sz="1800" spc="-1" strike="noStrike">
              <a:latin typeface="Arial"/>
            </a:endParaRPr>
          </a:p>
          <a:p>
            <a:pPr marL="285840" indent="-285120" algn="just">
              <a:lnSpc>
                <a:spcPct val="100000"/>
              </a:lnSpc>
              <a:buClr>
                <a:srgbClr val="002060"/>
              </a:buClr>
              <a:buFont typeface="Arial"/>
              <a:buChar char="•"/>
              <a:tabLst>
                <a:tab algn="l" pos="0"/>
              </a:tabLst>
            </a:pPr>
            <a:r>
              <a:rPr b="0" lang="pt-BR" sz="1800" spc="-1" strike="noStrike">
                <a:solidFill>
                  <a:srgbClr val="002060"/>
                </a:solidFill>
                <a:latin typeface="Arial"/>
                <a:ea typeface="Arial"/>
              </a:rPr>
              <a:t>view é o bloco básico da UI: é um elemento retangular que pode mostrar text, imagens ou responder à inputs do usuário.</a:t>
            </a:r>
            <a:endParaRPr b="0" lang="pt-BR" sz="1800" spc="-1" strike="noStrike">
              <a:latin typeface="Arial"/>
            </a:endParaRPr>
          </a:p>
          <a:p>
            <a:pPr marL="285840" indent="-285120" algn="just">
              <a:lnSpc>
                <a:spcPct val="100000"/>
              </a:lnSpc>
              <a:buClr>
                <a:srgbClr val="002060"/>
              </a:buClr>
              <a:buFont typeface="Arial"/>
              <a:buChar char="•"/>
              <a:tabLst>
                <a:tab algn="l" pos="0"/>
              </a:tabLst>
            </a:pPr>
            <a:r>
              <a:rPr b="0" lang="pt-BR" sz="1800" spc="-1" strike="noStrike">
                <a:solidFill>
                  <a:srgbClr val="002060"/>
                </a:solidFill>
                <a:latin typeface="Arial"/>
                <a:ea typeface="Arial"/>
              </a:rPr>
              <a:t>Todos os elementos são tipos de views.</a:t>
            </a:r>
            <a:endParaRPr b="0" lang="pt-BR" sz="1800" spc="-1" strike="noStrike">
              <a:latin typeface="Arial"/>
            </a:endParaRPr>
          </a:p>
          <a:p>
            <a:pPr marL="285840" indent="-285120" algn="just">
              <a:lnSpc>
                <a:spcPct val="100000"/>
              </a:lnSpc>
              <a:buClr>
                <a:srgbClr val="002060"/>
              </a:buClr>
              <a:buFont typeface="Arial"/>
              <a:buChar char="•"/>
              <a:tabLst>
                <a:tab algn="l" pos="0"/>
              </a:tabLst>
            </a:pPr>
            <a:r>
              <a:rPr b="0" lang="pt-BR" sz="1800" spc="-1" strike="noStrike">
                <a:solidFill>
                  <a:srgbClr val="002060"/>
                </a:solidFill>
                <a:latin typeface="Arial"/>
                <a:ea typeface="Arial"/>
              </a:rPr>
              <a:t>Algumas views podem conter outras views.</a:t>
            </a:r>
            <a:endParaRPr b="0" lang="pt-BR" sz="1800" spc="-1" strike="noStrike">
              <a:latin typeface="Arial"/>
            </a:endParaRPr>
          </a:p>
        </p:txBody>
      </p:sp>
      <p:pic>
        <p:nvPicPr>
          <p:cNvPr id="90" name="Google Shape;141;p5" descr=""/>
          <p:cNvPicPr/>
          <p:nvPr/>
        </p:nvPicPr>
        <p:blipFill>
          <a:blip r:embed="rId2"/>
          <a:srcRect l="21764" t="8433" r="21543" b="8952"/>
          <a:stretch/>
        </p:blipFill>
        <p:spPr>
          <a:xfrm>
            <a:off x="4350240" y="1567800"/>
            <a:ext cx="4699800" cy="288900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1" name="CustomShape 1"/>
          <p:cNvSpPr/>
          <p:nvPr/>
        </p:nvSpPr>
        <p:spPr>
          <a:xfrm>
            <a:off x="425160" y="513000"/>
            <a:ext cx="8211960" cy="7315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Componentes nativos</a:t>
            </a:r>
            <a:endParaRPr b="0" lang="pt-BR" sz="3600" spc="-1" strike="noStrike">
              <a:latin typeface="Arial"/>
            </a:endParaRPr>
          </a:p>
        </p:txBody>
      </p:sp>
      <p:pic>
        <p:nvPicPr>
          <p:cNvPr id="92" name="Google Shape;147;p6" descr=""/>
          <p:cNvPicPr/>
          <p:nvPr/>
        </p:nvPicPr>
        <p:blipFill>
          <a:blip r:embed="rId1"/>
          <a:stretch/>
        </p:blipFill>
        <p:spPr>
          <a:xfrm>
            <a:off x="70920" y="46440"/>
            <a:ext cx="2895480" cy="418320"/>
          </a:xfrm>
          <a:prstGeom prst="rect">
            <a:avLst/>
          </a:prstGeom>
          <a:ln>
            <a:noFill/>
          </a:ln>
        </p:spPr>
      </p:pic>
      <p:sp>
        <p:nvSpPr>
          <p:cNvPr id="93" name="CustomShape 2"/>
          <p:cNvSpPr/>
          <p:nvPr/>
        </p:nvSpPr>
        <p:spPr>
          <a:xfrm>
            <a:off x="425160" y="1269000"/>
            <a:ext cx="8402040" cy="292608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0" lang="pt-BR" sz="1800" spc="-1" strike="noStrike">
                <a:solidFill>
                  <a:srgbClr val="002060"/>
                </a:solidFill>
                <a:latin typeface="Arial"/>
                <a:ea typeface="Arial"/>
              </a:rPr>
              <a:t>No desenvolvimento Android, escrevemos em Kotlin ou Java; No iOS, Swift ou Objective-C. Com React Native, estas views são criadas em tempo de execução (runtime) utilizando JavaScript e componentes do React. </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Uma vez que convertemos para componentes nativos, os aplicativos React Native têm a mesma aparência, comportamento e performance de aplicativos escritos em Código nativo.</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Tais componentes são chamados de “Native Components” e vem prontos para usar dentro do React Native</a:t>
            </a: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Além disso é possível escrever componentes específicos para atender as  necessidades de uma aplicação. </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4"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Código nativo Java</a:t>
            </a:r>
            <a:endParaRPr b="0" lang="pt-BR" sz="3600" spc="-1" strike="noStrike">
              <a:latin typeface="Arial"/>
            </a:endParaRPr>
          </a:p>
        </p:txBody>
      </p:sp>
      <p:pic>
        <p:nvPicPr>
          <p:cNvPr id="95" name="Google Shape;154;p7" descr=""/>
          <p:cNvPicPr/>
          <p:nvPr/>
        </p:nvPicPr>
        <p:blipFill>
          <a:blip r:embed="rId1"/>
          <a:stretch/>
        </p:blipFill>
        <p:spPr>
          <a:xfrm>
            <a:off x="70920" y="46440"/>
            <a:ext cx="2895480" cy="418320"/>
          </a:xfrm>
          <a:prstGeom prst="rect">
            <a:avLst/>
          </a:prstGeom>
          <a:ln>
            <a:noFill/>
          </a:ln>
        </p:spPr>
      </p:pic>
      <p:pic>
        <p:nvPicPr>
          <p:cNvPr id="96" name="Google Shape;155;p7" descr=""/>
          <p:cNvPicPr/>
          <p:nvPr/>
        </p:nvPicPr>
        <p:blipFill>
          <a:blip r:embed="rId2"/>
          <a:stretch/>
        </p:blipFill>
        <p:spPr>
          <a:xfrm>
            <a:off x="229680" y="1513080"/>
            <a:ext cx="4704480" cy="2646000"/>
          </a:xfrm>
          <a:prstGeom prst="rect">
            <a:avLst/>
          </a:prstGeom>
          <a:ln>
            <a:noFill/>
          </a:ln>
        </p:spPr>
      </p:pic>
      <p:pic>
        <p:nvPicPr>
          <p:cNvPr id="97" name="Google Shape;156;p7" descr=""/>
          <p:cNvPicPr/>
          <p:nvPr/>
        </p:nvPicPr>
        <p:blipFill>
          <a:blip r:embed="rId3"/>
          <a:stretch/>
        </p:blipFill>
        <p:spPr>
          <a:xfrm>
            <a:off x="5166000" y="1473480"/>
            <a:ext cx="3904560" cy="264600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98"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Introdução</a:t>
            </a:r>
            <a:endParaRPr b="0" lang="pt-BR" sz="3600" spc="-1" strike="noStrike">
              <a:latin typeface="Arial"/>
            </a:endParaRPr>
          </a:p>
        </p:txBody>
      </p:sp>
      <p:pic>
        <p:nvPicPr>
          <p:cNvPr id="99" name="Google Shape;162;p8" descr=""/>
          <p:cNvPicPr/>
          <p:nvPr/>
        </p:nvPicPr>
        <p:blipFill>
          <a:blip r:embed="rId1"/>
          <a:stretch/>
        </p:blipFill>
        <p:spPr>
          <a:xfrm>
            <a:off x="70920" y="46440"/>
            <a:ext cx="2895480" cy="418320"/>
          </a:xfrm>
          <a:prstGeom prst="rect">
            <a:avLst/>
          </a:prstGeom>
          <a:ln>
            <a:noFill/>
          </a:ln>
        </p:spPr>
      </p:pic>
      <p:sp>
        <p:nvSpPr>
          <p:cNvPr id="100" name="CustomShape 2"/>
          <p:cNvSpPr/>
          <p:nvPr/>
        </p:nvSpPr>
        <p:spPr>
          <a:xfrm>
            <a:off x="425160" y="1269000"/>
            <a:ext cx="8211960" cy="265212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1800" spc="-1" strike="noStrike">
                <a:solidFill>
                  <a:srgbClr val="002060"/>
                </a:solidFill>
                <a:latin typeface="Arial"/>
                <a:ea typeface="Arial"/>
              </a:rPr>
              <a:t>Espiando o ‘Hello World’ em React-native</a:t>
            </a:r>
            <a:r>
              <a:rPr b="1" lang="pt-BR" sz="1800" spc="-1" strike="noStrike" u="sng">
                <a:solidFill>
                  <a:srgbClr val="0097a7"/>
                </a:solidFill>
                <a:uFillTx/>
                <a:latin typeface="Arial"/>
                <a:ea typeface="Arial"/>
                <a:hlinkClick r:id="rId2"/>
              </a:rPr>
              <a:t>​</a:t>
            </a:r>
            <a:endParaRPr b="0" lang="pt-BR" sz="1800" spc="-1" strike="noStrike">
              <a:latin typeface="Arial"/>
            </a:endParaRPr>
          </a:p>
          <a:p>
            <a:pPr>
              <a:lnSpc>
                <a:spcPct val="100000"/>
              </a:lnSpc>
              <a:tabLst>
                <a:tab algn="l" pos="0"/>
              </a:tabLst>
            </a:pPr>
            <a:endParaRPr b="0" lang="pt-BR" sz="1800" spc="-1" strike="noStrike">
              <a:latin typeface="Arial"/>
            </a:endParaRPr>
          </a:p>
          <a:p>
            <a:pPr algn="just">
              <a:lnSpc>
                <a:spcPct val="100000"/>
              </a:lnSpc>
              <a:tabLst>
                <a:tab algn="l" pos="0"/>
              </a:tabLst>
            </a:pPr>
            <a:r>
              <a:rPr b="0" lang="pt-BR" sz="1800" spc="-1" strike="noStrike">
                <a:solidFill>
                  <a:srgbClr val="002060"/>
                </a:solidFill>
                <a:latin typeface="Arial"/>
                <a:ea typeface="Arial"/>
              </a:rPr>
              <a:t>Neste link podemos ver um modelo mínimo de aplicação do React-native, executado no navegador. </a:t>
            </a:r>
            <a:endParaRPr b="0" lang="pt-BR" sz="1800" spc="-1" strike="noStrike">
              <a:latin typeface="Arial"/>
            </a:endParaRPr>
          </a:p>
          <a:p>
            <a:pPr>
              <a:lnSpc>
                <a:spcPct val="100000"/>
              </a:lnSpc>
              <a:tabLst>
                <a:tab algn="l" pos="0"/>
              </a:tabLst>
            </a:pPr>
            <a:endParaRPr b="0" lang="pt-BR" sz="1800" spc="-1" strike="noStrike">
              <a:latin typeface="Arial"/>
            </a:endParaRPr>
          </a:p>
          <a:p>
            <a:pPr>
              <a:lnSpc>
                <a:spcPct val="100000"/>
              </a:lnSpc>
              <a:tabLst>
                <a:tab algn="l" pos="0"/>
              </a:tabLst>
            </a:pPr>
            <a:r>
              <a:rPr b="0" lang="pt-BR" sz="1800" spc="-1" strike="noStrike" u="sng">
                <a:solidFill>
                  <a:srgbClr val="0097a7"/>
                </a:solidFill>
                <a:uFillTx/>
                <a:latin typeface="Arial"/>
                <a:ea typeface="Arial"/>
                <a:hlinkClick r:id="rId3"/>
              </a:rPr>
              <a:t>https://snack.expo.dev/</a:t>
            </a:r>
            <a:endParaRPr b="0" lang="pt-BR" sz="1800" spc="-1" strike="noStrike">
              <a:latin typeface="Arial"/>
            </a:endParaRPr>
          </a:p>
          <a:p>
            <a:pPr>
              <a:lnSpc>
                <a:spcPct val="100000"/>
              </a:lnSpc>
              <a:tabLst>
                <a:tab algn="l" pos="0"/>
              </a:tabLst>
            </a:pPr>
            <a:endParaRPr b="0" lang="pt-BR" sz="1800" spc="-1" strike="noStrike">
              <a:latin typeface="Arial"/>
            </a:endParaRPr>
          </a:p>
          <a:p>
            <a:pPr algn="just">
              <a:lnSpc>
                <a:spcPct val="100000"/>
              </a:lnSpc>
              <a:tabLst>
                <a:tab algn="l" pos="0"/>
              </a:tabLst>
            </a:pPr>
            <a:r>
              <a:rPr b="0" lang="pt-BR" sz="1800" spc="-1" strike="noStrike">
                <a:solidFill>
                  <a:srgbClr val="000000"/>
                </a:solidFill>
                <a:latin typeface="Arial"/>
                <a:ea typeface="Arial"/>
              </a:rPr>
              <a:t>Teremos mais algumas explicações sobre React e logo retornaremos a este exemplo.</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01" name="CustomShape 1"/>
          <p:cNvSpPr/>
          <p:nvPr/>
        </p:nvSpPr>
        <p:spPr>
          <a:xfrm>
            <a:off x="425160" y="513000"/>
            <a:ext cx="8211960" cy="731160"/>
          </a:xfrm>
          <a:prstGeom prst="rect">
            <a:avLst/>
          </a:prstGeom>
          <a:noFill/>
          <a:ln>
            <a:noFill/>
          </a:ln>
        </p:spPr>
        <p:style>
          <a:lnRef idx="0"/>
          <a:fillRef idx="0"/>
          <a:effectRef idx="0"/>
          <a:fontRef idx="minor"/>
        </p:style>
        <p:txBody>
          <a:bodyPr lIns="90000" rIns="90000" tIns="91440" bIns="91440">
            <a:spAutoFit/>
          </a:bodyPr>
          <a:p>
            <a:pPr>
              <a:lnSpc>
                <a:spcPct val="100000"/>
              </a:lnSpc>
              <a:tabLst>
                <a:tab algn="l" pos="0"/>
              </a:tabLst>
            </a:pPr>
            <a:r>
              <a:rPr b="1" lang="pt-BR" sz="3600" spc="-1" strike="noStrike">
                <a:solidFill>
                  <a:srgbClr val="000000"/>
                </a:solidFill>
                <a:latin typeface="Arial"/>
                <a:ea typeface="Arial"/>
              </a:rPr>
              <a:t>Entendendo a arquitetura</a:t>
            </a:r>
            <a:endParaRPr b="0" lang="pt-BR" sz="3600" spc="-1" strike="noStrike">
              <a:latin typeface="Arial"/>
            </a:endParaRPr>
          </a:p>
        </p:txBody>
      </p:sp>
      <p:pic>
        <p:nvPicPr>
          <p:cNvPr id="102" name="Google Shape;169;p9" descr=""/>
          <p:cNvPicPr/>
          <p:nvPr/>
        </p:nvPicPr>
        <p:blipFill>
          <a:blip r:embed="rId1"/>
          <a:stretch/>
        </p:blipFill>
        <p:spPr>
          <a:xfrm>
            <a:off x="70920" y="46440"/>
            <a:ext cx="2895480" cy="418320"/>
          </a:xfrm>
          <a:prstGeom prst="rect">
            <a:avLst/>
          </a:prstGeom>
          <a:ln>
            <a:noFill/>
          </a:ln>
        </p:spPr>
      </p:pic>
      <p:sp>
        <p:nvSpPr>
          <p:cNvPr id="103" name="CustomShape 2"/>
          <p:cNvSpPr/>
          <p:nvPr/>
        </p:nvSpPr>
        <p:spPr>
          <a:xfrm>
            <a:off x="425160" y="1269000"/>
            <a:ext cx="8211960" cy="2652120"/>
          </a:xfrm>
          <a:prstGeom prst="rect">
            <a:avLst/>
          </a:prstGeom>
          <a:noFill/>
          <a:ln>
            <a:noFill/>
          </a:ln>
        </p:spPr>
        <p:style>
          <a:lnRef idx="0"/>
          <a:fillRef idx="0"/>
          <a:effectRef idx="0"/>
          <a:fontRef idx="minor"/>
        </p:style>
        <p:txBody>
          <a:bodyPr lIns="90000" rIns="90000" tIns="91440" bIns="91440">
            <a:spAutoFit/>
          </a:bodyPr>
          <a:p>
            <a:pPr algn="just">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Assets</a:t>
            </a:r>
            <a:r>
              <a:rPr b="1" lang="pt-BR" sz="1800" spc="-1" strike="noStrike">
                <a:solidFill>
                  <a:srgbClr val="000000"/>
                </a:solidFill>
                <a:latin typeface="Arial"/>
                <a:ea typeface="Arial"/>
              </a:rPr>
              <a:t> (ativos) – Local onde iremos guardar nossas imagens e outros arquivos auxiliares.</a:t>
            </a:r>
            <a:endParaRPr b="0" lang="pt-BR" sz="1800" spc="-1" strike="noStrike">
              <a:latin typeface="Arial"/>
            </a:endParaRPr>
          </a:p>
          <a:p>
            <a:pPr>
              <a:lnSpc>
                <a:spcPct val="100000"/>
              </a:lnSpc>
              <a:tabLst>
                <a:tab algn="l" pos="0"/>
              </a:tabLst>
            </a:pPr>
            <a:endParaRPr b="0" lang="pt-BR" sz="1800" spc="-1" strike="noStrike">
              <a:latin typeface="Arial"/>
            </a:endParaRPr>
          </a:p>
          <a:p>
            <a:pPr algn="just">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Components</a:t>
            </a:r>
            <a:r>
              <a:rPr b="1" lang="pt-BR" sz="1800" spc="-1" strike="noStrike">
                <a:solidFill>
                  <a:srgbClr val="000000"/>
                </a:solidFill>
                <a:latin typeface="Arial"/>
                <a:ea typeface="Arial"/>
              </a:rPr>
              <a:t> – Pasta responsável por guardar os componentes que serão criados e utilizados no projeto.</a:t>
            </a:r>
            <a:endParaRPr b="0" lang="pt-BR" sz="1800" spc="-1" strike="noStrike">
              <a:latin typeface="Arial"/>
            </a:endParaRPr>
          </a:p>
          <a:p>
            <a:pPr>
              <a:lnSpc>
                <a:spcPct val="100000"/>
              </a:lnSpc>
              <a:tabLst>
                <a:tab algn="l" pos="0"/>
              </a:tabLst>
            </a:pPr>
            <a:endParaRPr b="0" lang="pt-BR" sz="1800" spc="-1" strike="noStrike">
              <a:latin typeface="Arial"/>
            </a:endParaRPr>
          </a:p>
          <a:p>
            <a:pPr algn="just">
              <a:lnSpc>
                <a:spcPct val="100000"/>
              </a:lnSpc>
              <a:tabLst>
                <a:tab algn="l" pos="0"/>
              </a:tabLst>
            </a:pPr>
            <a:r>
              <a:rPr b="1" lang="pt-BR" sz="1800" spc="-1" strike="noStrike">
                <a:solidFill>
                  <a:srgbClr val="000000"/>
                </a:solidFill>
                <a:latin typeface="Arial"/>
                <a:ea typeface="Arial"/>
              </a:rPr>
              <a:t>- </a:t>
            </a:r>
            <a:r>
              <a:rPr b="1" lang="pt-BR" sz="1800" spc="-1" strike="noStrike">
                <a:solidFill>
                  <a:srgbClr val="c9211e"/>
                </a:solidFill>
                <a:latin typeface="Arial"/>
                <a:ea typeface="Arial"/>
              </a:rPr>
              <a:t>package.json</a:t>
            </a:r>
            <a:r>
              <a:rPr b="1" lang="pt-BR" sz="1800" spc="-1" strike="noStrike">
                <a:solidFill>
                  <a:srgbClr val="000000"/>
                </a:solidFill>
                <a:latin typeface="Arial"/>
                <a:ea typeface="Arial"/>
              </a:rPr>
              <a:t> - Arquivo onde são definidas dependências do projeto, scripts de inicialização e definições do projeto. Este arquivo é utilizado pelo </a:t>
            </a:r>
            <a:r>
              <a:rPr b="1" lang="pt-BR" sz="1800" spc="-1" strike="noStrike">
                <a:solidFill>
                  <a:srgbClr val="c9211e"/>
                </a:solidFill>
                <a:latin typeface="Arial"/>
                <a:ea typeface="Arial"/>
              </a:rPr>
              <a:t>npm</a:t>
            </a:r>
            <a:r>
              <a:rPr b="1" lang="pt-BR" sz="1800" spc="-1" strike="noStrike">
                <a:latin typeface="Arial"/>
                <a:ea typeface="Arial"/>
              </a:rPr>
              <a:t> (node package manager).</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492</TotalTime>
  <Application>LibreOffice/6.4.7.2$Linux_X86_64 LibreOffice_project/40$Build-2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Denise</dc:creator>
  <dc:description/>
  <dc:language>pt-BR</dc:language>
  <cp:lastModifiedBy/>
  <dcterms:modified xsi:type="dcterms:W3CDTF">2022-03-20T03:22:36Z</dcterms:modified>
  <cp:revision>7</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5</vt:i4>
  </property>
  <property fmtid="{D5CDD505-2E9C-101B-9397-08002B2CF9AE}" pid="3" name="PresentationFormat">
    <vt:lpwstr>Apresentação na tela (16:9)</vt:lpwstr>
  </property>
  <property fmtid="{D5CDD505-2E9C-101B-9397-08002B2CF9AE}" pid="4" name="Slides">
    <vt:i4>17</vt:i4>
  </property>
</Properties>
</file>